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8" r:id="rId2"/>
    <p:sldId id="329" r:id="rId3"/>
    <p:sldId id="323" r:id="rId4"/>
    <p:sldId id="324" r:id="rId5"/>
    <p:sldId id="325" r:id="rId6"/>
    <p:sldId id="326" r:id="rId7"/>
    <p:sldId id="320" r:id="rId8"/>
    <p:sldId id="327" r:id="rId9"/>
    <p:sldId id="307" r:id="rId10"/>
    <p:sldId id="308" r:id="rId11"/>
    <p:sldId id="312" r:id="rId12"/>
    <p:sldId id="313" r:id="rId13"/>
    <p:sldId id="314" r:id="rId14"/>
    <p:sldId id="315" r:id="rId15"/>
    <p:sldId id="316" r:id="rId16"/>
    <p:sldId id="310" r:id="rId17"/>
    <p:sldId id="311" r:id="rId18"/>
    <p:sldId id="317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F0F"/>
    <a:srgbClr val="F09600"/>
    <a:srgbClr val="E10019"/>
    <a:srgbClr val="960F7D"/>
    <a:srgbClr val="0069B4"/>
    <a:srgbClr val="0096DC"/>
    <a:srgbClr val="00415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7" autoAdjust="0"/>
  </p:normalViewPr>
  <p:slideViewPr>
    <p:cSldViewPr>
      <p:cViewPr>
        <p:scale>
          <a:sx n="70" d="100"/>
          <a:sy n="70" d="100"/>
        </p:scale>
        <p:origin x="-217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9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09D358-40CA-4EF0-A40F-0BCEA61C66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473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825D78-D7B2-47A6-B393-4D0AB3230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64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57"/>
          <a:stretch>
            <a:fillRect/>
          </a:stretch>
        </p:blipFill>
        <p:spPr bwMode="auto">
          <a:xfrm>
            <a:off x="0" y="0"/>
            <a:ext cx="2339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68538" y="33337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cs-CZ" smtClean="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11188" y="6092825"/>
            <a:ext cx="7921625" cy="0"/>
          </a:xfrm>
          <a:prstGeom prst="line">
            <a:avLst/>
          </a:prstGeom>
          <a:noFill/>
          <a:ln w="12700">
            <a:solidFill>
              <a:srgbClr val="00415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844675"/>
            <a:ext cx="7273925" cy="433388"/>
          </a:xfrm>
        </p:spPr>
        <p:txBody>
          <a:bodyPr lIns="0" tIns="0" rIns="0" bIns="0" anchor="t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420938"/>
            <a:ext cx="7273925" cy="100806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258888" y="3357563"/>
            <a:ext cx="727392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415A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07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F6594-C647-45AD-BA9C-1CF3B0ADB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2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7038" y="363538"/>
            <a:ext cx="1838325" cy="5513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363538"/>
            <a:ext cx="5365750" cy="5513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EB7DE-5E2D-42E5-A3DB-1D00C5B19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8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C5F27-39A0-4C8F-9576-7F2E2BA81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2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1BB91-96AC-410F-869D-77FD63B89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4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1916113"/>
            <a:ext cx="3560762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72050" y="1916113"/>
            <a:ext cx="3560763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518ED-1965-4260-A4BA-319D03DE8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85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6D7CA-0009-407C-93E1-A82CC10393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01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05EF6-4859-45EF-AABD-8D38050A1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86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70768-C89A-4D9D-B592-E3E1119588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6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7EE8-99FE-48C8-B636-5CE1A745F9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5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AD335-83B8-4C58-8264-22D56822C5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6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3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363538"/>
            <a:ext cx="605948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916113"/>
            <a:ext cx="72739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9B4"/>
                </a:solidFill>
                <a:latin typeface="+mn-lt"/>
              </a:defRPr>
            </a:lvl1pPr>
          </a:lstStyle>
          <a:p>
            <a:pPr>
              <a:defRPr/>
            </a:pPr>
            <a:fld id="{BB3C77EC-B63B-4F21-8F56-CAD1CC383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11188" y="6092825"/>
            <a:ext cx="7921625" cy="0"/>
          </a:xfrm>
          <a:prstGeom prst="line">
            <a:avLst/>
          </a:prstGeom>
          <a:noFill/>
          <a:ln w="12700">
            <a:solidFill>
              <a:srgbClr val="00415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415A"/>
          </a:solidFill>
          <a:latin typeface="+mn-lt"/>
          <a:ea typeface="+mn-ea"/>
          <a:cs typeface="+mn-cs"/>
        </a:defRPr>
      </a:lvl1pPr>
      <a:lvl2pPr marL="719138" indent="-1809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2pPr>
      <a:lvl3pPr marL="1165225" indent="-161925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15A"/>
          </a:solidFill>
          <a:latin typeface="+mn-lt"/>
        </a:defRPr>
      </a:lvl3pPr>
      <a:lvl4pPr marL="1611313" indent="-17938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4pPr>
      <a:lvl5pPr marL="2057400" indent="-217488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5pPr>
      <a:lvl6pPr marL="25146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6pPr>
      <a:lvl7pPr marL="29718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7pPr>
      <a:lvl8pPr marL="34290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8pPr>
      <a:lvl9pPr marL="3886200" indent="-217488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agriculture/fore/forestry_strategy_en.htm" TargetMode="External"/><Relationship Id="rId2" Type="http://schemas.openxmlformats.org/officeDocument/2006/relationships/hyperlink" Target="http://ec.europa.eu/agriculture/fore/action_plan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estplatform.org/en/strategic-research-agenda" TargetMode="External"/><Relationship Id="rId5" Type="http://schemas.openxmlformats.org/officeDocument/2006/relationships/hyperlink" Target="http://ec.europa.eu/research/bioeconomy/news-events/news/20120213_en.htm" TargetMode="External"/><Relationship Id="rId4" Type="http://schemas.openxmlformats.org/officeDocument/2006/relationships/hyperlink" Target="http://europa.eu/legislation_summaries/environment/tackling_climate_change/l28193_e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258888" y="1844674"/>
            <a:ext cx="7273925" cy="1224285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rgbClr val="15BCFF"/>
                </a:solidFill>
              </a:rPr>
              <a:t>FP7, H2020 – příležitosti pro lesnický výzkum</a:t>
            </a:r>
            <a:endParaRPr lang="cs-CZ" dirty="0" smtClean="0">
              <a:solidFill>
                <a:srgbClr val="15BCFF"/>
              </a:solidFill>
            </a:endParaRPr>
          </a:p>
        </p:txBody>
      </p:sp>
      <p:sp>
        <p:nvSpPr>
          <p:cNvPr id="3075" name="Rectangle 72"/>
          <p:cNvSpPr>
            <a:spLocks noChangeArrowheads="1"/>
          </p:cNvSpPr>
          <p:nvPr/>
        </p:nvSpPr>
        <p:spPr bwMode="auto">
          <a:xfrm>
            <a:off x="1692275" y="4221163"/>
            <a:ext cx="42418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GB" sz="1200">
              <a:solidFill>
                <a:srgbClr val="00415A"/>
              </a:solidFill>
              <a:latin typeface="Verdana" pitchFamily="34" charset="0"/>
            </a:endParaRPr>
          </a:p>
        </p:txBody>
      </p:sp>
      <p:cxnSp>
        <p:nvCxnSpPr>
          <p:cNvPr id="3076" name="AutoShape 73"/>
          <p:cNvCxnSpPr>
            <a:cxnSpLocks noChangeShapeType="1"/>
          </p:cNvCxnSpPr>
          <p:nvPr/>
        </p:nvCxnSpPr>
        <p:spPr bwMode="auto">
          <a:xfrm>
            <a:off x="1547813" y="7604125"/>
            <a:ext cx="8137525" cy="0"/>
          </a:xfrm>
          <a:prstGeom prst="straightConnector1">
            <a:avLst/>
          </a:prstGeom>
          <a:noFill/>
          <a:ln w="1270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7" name="Text Box 74"/>
          <p:cNvSpPr txBox="1">
            <a:spLocks noChangeArrowheads="1"/>
          </p:cNvSpPr>
          <p:nvPr/>
        </p:nvSpPr>
        <p:spPr bwMode="auto">
          <a:xfrm>
            <a:off x="1474788" y="76771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sz="1400">
              <a:solidFill>
                <a:srgbClr val="00415A"/>
              </a:solidFill>
              <a:latin typeface="Verdana" pitchFamily="34" charset="0"/>
            </a:endParaRPr>
          </a:p>
        </p:txBody>
      </p:sp>
      <p:sp>
        <p:nvSpPr>
          <p:cNvPr id="3078" name="Text Box 75"/>
          <p:cNvSpPr txBox="1">
            <a:spLocks noChangeArrowheads="1"/>
          </p:cNvSpPr>
          <p:nvPr/>
        </p:nvSpPr>
        <p:spPr bwMode="auto">
          <a:xfrm>
            <a:off x="1835150" y="4581525"/>
            <a:ext cx="49259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/>
              <a:t>Naďa </a:t>
            </a:r>
            <a:r>
              <a:rPr lang="cs-CZ" dirty="0" smtClean="0"/>
              <a:t>Koníčková, TC AV ČR, konickova@tc.cz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2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506DA-14D6-4284-BBA1-3F49B6E18E42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Okruhy aktivit:</a:t>
            </a:r>
          </a:p>
          <a:p>
            <a:pPr eaLnBrk="1" hangingPunct="1"/>
            <a:endParaRPr lang="cs-CZ" dirty="0" smtClean="0"/>
          </a:p>
          <a:p>
            <a:pPr lvl="1" eaLnBrk="1" hangingPunct="1"/>
            <a:r>
              <a:rPr lang="cs-CZ" dirty="0" smtClean="0">
                <a:solidFill>
                  <a:srgbClr val="FF0000"/>
                </a:solidFill>
              </a:rPr>
              <a:t>posouzení </a:t>
            </a:r>
            <a:r>
              <a:rPr lang="cs-CZ" dirty="0" err="1" smtClean="0">
                <a:solidFill>
                  <a:srgbClr val="FF0000"/>
                </a:solidFill>
              </a:rPr>
              <a:t>technicko-ekonomické</a:t>
            </a:r>
            <a:r>
              <a:rPr lang="cs-CZ" dirty="0" smtClean="0">
                <a:solidFill>
                  <a:srgbClr val="FF0000"/>
                </a:solidFill>
              </a:rPr>
              <a:t> proveditelnosti vyvíjených produktů a procesů</a:t>
            </a:r>
          </a:p>
          <a:p>
            <a:pPr lvl="1" eaLnBrk="1" hangingPunct="1"/>
            <a:r>
              <a:rPr lang="cs-CZ" dirty="0"/>
              <a:t>Inovační a konkurenceschopné </a:t>
            </a:r>
            <a:r>
              <a:rPr lang="cs-CZ" dirty="0" err="1">
                <a:solidFill>
                  <a:srgbClr val="FF0000"/>
                </a:solidFill>
              </a:rPr>
              <a:t>platformové</a:t>
            </a:r>
            <a:r>
              <a:rPr lang="cs-CZ" dirty="0">
                <a:solidFill>
                  <a:srgbClr val="FF0000"/>
                </a:solidFill>
              </a:rPr>
              <a:t> technologie </a:t>
            </a:r>
            <a:r>
              <a:rPr lang="cs-CZ" dirty="0"/>
              <a:t>– (genomika, meta-genomika, </a:t>
            </a:r>
            <a:r>
              <a:rPr lang="cs-CZ" dirty="0" err="1"/>
              <a:t>proteomika</a:t>
            </a:r>
            <a:r>
              <a:rPr lang="cs-CZ" dirty="0"/>
              <a:t>, molekulární nástroje) pro posílení vedoucí role a dosažení konkurenční výhody v řadě ekonomických odvětví</a:t>
            </a:r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>
                <a:solidFill>
                  <a:srgbClr val="FF0000"/>
                </a:solidFill>
              </a:rPr>
              <a:t>Vývoj biologických zdrojů s optimalizovanými vlastnostmi</a:t>
            </a:r>
          </a:p>
          <a:p>
            <a:pPr marL="538163" lvl="1" indent="0" eaLnBrk="1" hangingPunct="1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H2020 – Pilíř II - Biotechnologie</a:t>
            </a:r>
          </a:p>
        </p:txBody>
      </p:sp>
    </p:spTree>
    <p:extLst>
      <p:ext uri="{BB962C8B-B14F-4D97-AF65-F5344CB8AC3E}">
        <p14:creationId xmlns:p14="http://schemas.microsoft.com/office/powerpoint/2010/main" val="318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KBBE.2011.1.1-01</a:t>
            </a:r>
            <a:r>
              <a:rPr lang="en-GB" dirty="0"/>
              <a:t>: Promoting </a:t>
            </a:r>
            <a:r>
              <a:rPr lang="en-GB" dirty="0">
                <a:solidFill>
                  <a:srgbClr val="EB5F0F"/>
                </a:solidFill>
              </a:rPr>
              <a:t>conifer genomic resources </a:t>
            </a:r>
            <a:r>
              <a:rPr lang="en-GB" dirty="0"/>
              <a:t>(CP-IP) – </a:t>
            </a:r>
            <a:r>
              <a:rPr lang="en-GB" dirty="0" err="1">
                <a:solidFill>
                  <a:srgbClr val="EB5F0F"/>
                </a:solidFill>
              </a:rPr>
              <a:t>ProCoGen</a:t>
            </a:r>
            <a:r>
              <a:rPr lang="en-GB" dirty="0"/>
              <a:t> : Promoting a functional and comparative understanding of the conifer genome- implementing applied aspects for more productive and adapted </a:t>
            </a:r>
            <a:r>
              <a:rPr lang="en-GB" dirty="0" smtClean="0"/>
              <a:t>forests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coord</a:t>
            </a:r>
            <a:r>
              <a:rPr lang="cs-CZ" dirty="0" smtClean="0">
                <a:solidFill>
                  <a:srgbClr val="00B050"/>
                </a:solidFill>
              </a:rPr>
              <a:t>. </a:t>
            </a:r>
            <a:r>
              <a:rPr lang="cs-CZ" dirty="0">
                <a:solidFill>
                  <a:srgbClr val="00B050"/>
                </a:solidFill>
              </a:rPr>
              <a:t>UNIVERSIDAD DE </a:t>
            </a:r>
            <a:r>
              <a:rPr lang="cs-CZ" dirty="0" smtClean="0">
                <a:solidFill>
                  <a:srgbClr val="00B050"/>
                </a:solidFill>
              </a:rPr>
              <a:t>ALCALA (ES)</a:t>
            </a:r>
          </a:p>
          <a:p>
            <a:pPr eaLnBrk="1" hangingPunct="1"/>
            <a:endParaRPr lang="cs-CZ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GB" dirty="0"/>
              <a:t>KBBE.2011.1.1-04: Sustaining and managing forest tree genetic resources (CP-FP) – </a:t>
            </a:r>
            <a:r>
              <a:rPr lang="en-GB" dirty="0">
                <a:solidFill>
                  <a:srgbClr val="EB5F0F"/>
                </a:solidFill>
              </a:rPr>
              <a:t>FORGER </a:t>
            </a:r>
            <a:r>
              <a:rPr lang="en-GB" dirty="0"/>
              <a:t>: Towards the Sustainable Management of </a:t>
            </a:r>
            <a:r>
              <a:rPr lang="en-GB" dirty="0">
                <a:solidFill>
                  <a:srgbClr val="EB5F0F"/>
                </a:solidFill>
              </a:rPr>
              <a:t>Forest Genetic Resources </a:t>
            </a:r>
            <a:r>
              <a:rPr lang="en-GB" dirty="0"/>
              <a:t>in </a:t>
            </a:r>
            <a:r>
              <a:rPr lang="en-GB" dirty="0" smtClean="0"/>
              <a:t>Europe</a:t>
            </a:r>
            <a:r>
              <a:rPr lang="cs-CZ" dirty="0" smtClean="0"/>
              <a:t>, </a:t>
            </a:r>
            <a:r>
              <a:rPr lang="cs-CZ" dirty="0" err="1" smtClean="0"/>
              <a:t>coord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STICHTING </a:t>
            </a:r>
            <a:r>
              <a:rPr lang="cs-CZ" dirty="0">
                <a:solidFill>
                  <a:srgbClr val="00B050"/>
                </a:solidFill>
              </a:rPr>
              <a:t>DIENST LANDBOUWKUNDIG </a:t>
            </a:r>
            <a:r>
              <a:rPr lang="cs-CZ" dirty="0" smtClean="0">
                <a:solidFill>
                  <a:srgbClr val="00B050"/>
                </a:solidFill>
              </a:rPr>
              <a:t>ONDERZOEK (NL)</a:t>
            </a:r>
            <a:endParaRPr lang="cs-CZ" dirty="0">
              <a:solidFill>
                <a:srgbClr val="00B05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Projekty financované v 7.RP</a:t>
            </a:r>
          </a:p>
        </p:txBody>
      </p:sp>
    </p:spTree>
    <p:extLst>
      <p:ext uri="{BB962C8B-B14F-4D97-AF65-F5344CB8AC3E}">
        <p14:creationId xmlns:p14="http://schemas.microsoft.com/office/powerpoint/2010/main" val="31315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12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KBBE-2008-1-2-06</a:t>
            </a:r>
            <a:r>
              <a:rPr lang="en-GB" dirty="0"/>
              <a:t>: forecasting </a:t>
            </a:r>
            <a:r>
              <a:rPr lang="en-GB" dirty="0">
                <a:solidFill>
                  <a:srgbClr val="EB5F0F"/>
                </a:solidFill>
              </a:rPr>
              <a:t>forest diversity </a:t>
            </a:r>
            <a:r>
              <a:rPr lang="en-GB" dirty="0"/>
              <a:t>under the influence of </a:t>
            </a:r>
            <a:r>
              <a:rPr lang="en-GB" dirty="0">
                <a:solidFill>
                  <a:srgbClr val="EB5F0F"/>
                </a:solidFill>
              </a:rPr>
              <a:t>climatic changes </a:t>
            </a:r>
            <a:r>
              <a:rPr lang="en-GB" dirty="0"/>
              <a:t>and the consequences for stability and productivity of forest ecosystems (SCP) – </a:t>
            </a:r>
            <a:r>
              <a:rPr lang="en-GB" dirty="0">
                <a:solidFill>
                  <a:srgbClr val="EB5F0F"/>
                </a:solidFill>
              </a:rPr>
              <a:t>BACCARA</a:t>
            </a:r>
            <a:r>
              <a:rPr lang="en-GB" dirty="0"/>
              <a:t>: Biodiversity And Climate Change, A Risk </a:t>
            </a:r>
            <a:r>
              <a:rPr lang="en-GB" dirty="0" smtClean="0"/>
              <a:t>Analysis</a:t>
            </a:r>
            <a:r>
              <a:rPr lang="cs-CZ" dirty="0" smtClean="0"/>
              <a:t>,</a:t>
            </a:r>
          </a:p>
          <a:p>
            <a:pPr marL="0" indent="0" eaLnBrk="1" hangingPunct="1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coord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INRA (FR)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en-GB" dirty="0"/>
              <a:t>KBBE.2012.1.2-07: Development of </a:t>
            </a:r>
            <a:r>
              <a:rPr lang="en-GB" dirty="0">
                <a:solidFill>
                  <a:srgbClr val="EB5F0F"/>
                </a:solidFill>
              </a:rPr>
              <a:t>management strategies </a:t>
            </a:r>
            <a:r>
              <a:rPr lang="en-GB" dirty="0"/>
              <a:t>for planted and managed forests to increase </a:t>
            </a:r>
            <a:r>
              <a:rPr lang="en-GB" dirty="0">
                <a:solidFill>
                  <a:srgbClr val="EB5F0F"/>
                </a:solidFill>
              </a:rPr>
              <a:t>mitigation </a:t>
            </a:r>
            <a:r>
              <a:rPr lang="en-GB" dirty="0" smtClean="0">
                <a:solidFill>
                  <a:srgbClr val="EB5F0F"/>
                </a:solidFill>
              </a:rPr>
              <a:t>capacity</a:t>
            </a:r>
            <a:r>
              <a:rPr lang="cs-CZ" dirty="0" smtClean="0">
                <a:solidFill>
                  <a:srgbClr val="EB5F0F"/>
                </a:solidFill>
              </a:rPr>
              <a:t>, FORMIT, </a:t>
            </a:r>
            <a:r>
              <a:rPr lang="cs-CZ" dirty="0" err="1" smtClean="0">
                <a:solidFill>
                  <a:srgbClr val="EB5F0F"/>
                </a:solidFill>
              </a:rPr>
              <a:t>coord</a:t>
            </a:r>
            <a:r>
              <a:rPr lang="cs-CZ" dirty="0" smtClean="0">
                <a:solidFill>
                  <a:srgbClr val="EB5F0F"/>
                </a:solidFill>
              </a:rPr>
              <a:t>.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WAGENINGEN </a:t>
            </a:r>
            <a:r>
              <a:rPr lang="cs-CZ" dirty="0" smtClean="0">
                <a:solidFill>
                  <a:srgbClr val="00B050"/>
                </a:solidFill>
              </a:rPr>
              <a:t>UNIVERSITEIT (NL)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en-GB" dirty="0" smtClean="0"/>
              <a:t>KBBE-2008-1.2.05</a:t>
            </a:r>
            <a:r>
              <a:rPr lang="en-GB" dirty="0"/>
              <a:t>: improved agro-forestry systems for sustainable farming (SCP-SICA) -  </a:t>
            </a:r>
            <a:r>
              <a:rPr lang="en-GB" dirty="0" err="1">
                <a:solidFill>
                  <a:srgbClr val="EB5F0F"/>
                </a:solidFill>
              </a:rPr>
              <a:t>FUNCiTree</a:t>
            </a:r>
            <a:r>
              <a:rPr lang="en-GB" dirty="0"/>
              <a:t>: Functional Diversity: An ecological framework for sustainable and adaptable </a:t>
            </a:r>
            <a:r>
              <a:rPr lang="en-GB" dirty="0">
                <a:solidFill>
                  <a:srgbClr val="EB5F0F"/>
                </a:solidFill>
              </a:rPr>
              <a:t>agro-forestry systems </a:t>
            </a:r>
            <a:r>
              <a:rPr lang="en-GB" dirty="0"/>
              <a:t>in landscapes of semi-arid and arid </a:t>
            </a:r>
            <a:r>
              <a:rPr lang="en-GB" dirty="0" smtClean="0"/>
              <a:t>eco-regions</a:t>
            </a:r>
            <a:r>
              <a:rPr lang="cs-CZ" dirty="0" smtClean="0"/>
              <a:t>, </a:t>
            </a:r>
            <a:r>
              <a:rPr lang="cs-CZ" dirty="0" err="1" smtClean="0"/>
              <a:t>coord</a:t>
            </a:r>
            <a:r>
              <a:rPr lang="cs-CZ" dirty="0" smtClean="0"/>
              <a:t>. </a:t>
            </a:r>
            <a:r>
              <a:rPr lang="cs-CZ" dirty="0">
                <a:solidFill>
                  <a:srgbClr val="00B050"/>
                </a:solidFill>
              </a:rPr>
              <a:t>STIFTELSEN NORSK INSTITUTT FOR </a:t>
            </a:r>
            <a:r>
              <a:rPr lang="cs-CZ" dirty="0" smtClean="0">
                <a:solidFill>
                  <a:srgbClr val="00B050"/>
                </a:solidFill>
              </a:rPr>
              <a:t>NATURFORSKNING (NO)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Projekty financované v 7.RP</a:t>
            </a:r>
          </a:p>
        </p:txBody>
      </p:sp>
    </p:spTree>
    <p:extLst>
      <p:ext uri="{BB962C8B-B14F-4D97-AF65-F5344CB8AC3E}">
        <p14:creationId xmlns:p14="http://schemas.microsoft.com/office/powerpoint/2010/main" val="21504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KBBE.2012.1.2-01: Development of new or improved logistics for </a:t>
            </a:r>
            <a:r>
              <a:rPr lang="en-GB" sz="1600" dirty="0" err="1">
                <a:solidFill>
                  <a:srgbClr val="EB5F0F"/>
                </a:solidFill>
              </a:rPr>
              <a:t>lignocellulosic</a:t>
            </a:r>
            <a:r>
              <a:rPr lang="en-GB" sz="1600" dirty="0">
                <a:solidFill>
                  <a:srgbClr val="EB5F0F"/>
                </a:solidFill>
              </a:rPr>
              <a:t> biomass </a:t>
            </a:r>
            <a:r>
              <a:rPr lang="en-GB" sz="1600" dirty="0"/>
              <a:t>harvest, storage and </a:t>
            </a:r>
            <a:r>
              <a:rPr lang="en-GB" sz="1600" dirty="0" smtClean="0"/>
              <a:t>transport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EB5F0F"/>
                </a:solidFill>
              </a:rPr>
              <a:t>EUROPRUNING</a:t>
            </a:r>
            <a:r>
              <a:rPr lang="cs-CZ" sz="1600" dirty="0" smtClean="0"/>
              <a:t>, </a:t>
            </a:r>
            <a:r>
              <a:rPr lang="cs-CZ" sz="1600" dirty="0" err="1" smtClean="0"/>
              <a:t>coord</a:t>
            </a:r>
            <a:r>
              <a:rPr lang="cs-CZ" sz="1600" dirty="0" smtClean="0"/>
              <a:t>.</a:t>
            </a:r>
            <a:r>
              <a:rPr lang="es-ES" sz="1600" dirty="0"/>
              <a:t> </a:t>
            </a:r>
            <a:r>
              <a:rPr lang="es-ES" sz="1600" dirty="0">
                <a:solidFill>
                  <a:srgbClr val="00B050"/>
                </a:solidFill>
              </a:rPr>
              <a:t>FUNDACION CIRCE CENTRO DE INVESTIGACION DE RECURSOS Y CONSUMOS </a:t>
            </a:r>
            <a:r>
              <a:rPr lang="es-ES" sz="1600" dirty="0" smtClean="0">
                <a:solidFill>
                  <a:srgbClr val="00B050"/>
                </a:solidFill>
              </a:rPr>
              <a:t>ENERGETICOS</a:t>
            </a:r>
            <a:r>
              <a:rPr lang="cs-CZ" sz="1600" dirty="0" smtClean="0">
                <a:solidFill>
                  <a:srgbClr val="00B050"/>
                </a:solidFill>
              </a:rPr>
              <a:t> (ES)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GB" sz="1600" dirty="0"/>
              <a:t>KBBE-2009-1-2-08:  Assessing and reducing vulnerability of European forests to climate change and the consequences for industrial and societal needs (SCP-SICA) – </a:t>
            </a:r>
            <a:r>
              <a:rPr lang="en-GB" sz="1600" dirty="0">
                <a:solidFill>
                  <a:srgbClr val="EB5F0F"/>
                </a:solidFill>
              </a:rPr>
              <a:t>ISEFOR:</a:t>
            </a:r>
            <a:r>
              <a:rPr lang="en-GB" sz="1600" dirty="0"/>
              <a:t> Increasing Sustainability of European Forests: Modelling for Security Against </a:t>
            </a:r>
            <a:r>
              <a:rPr lang="en-GB" sz="1600" dirty="0">
                <a:solidFill>
                  <a:srgbClr val="EB5F0F"/>
                </a:solidFill>
              </a:rPr>
              <a:t>Invasive Pests and Pathogens </a:t>
            </a:r>
            <a:r>
              <a:rPr lang="en-GB" sz="1600" dirty="0"/>
              <a:t>under Climate </a:t>
            </a:r>
            <a:r>
              <a:rPr lang="en-GB" sz="1600" dirty="0" smtClean="0"/>
              <a:t>Change</a:t>
            </a:r>
            <a:r>
              <a:rPr lang="cs-CZ" sz="1600" dirty="0" smtClean="0"/>
              <a:t>, </a:t>
            </a:r>
            <a:r>
              <a:rPr lang="cs-CZ" sz="1600" dirty="0" err="1" smtClean="0"/>
              <a:t>coord</a:t>
            </a:r>
            <a:r>
              <a:rPr lang="cs-CZ" sz="1600" dirty="0" smtClean="0"/>
              <a:t>. </a:t>
            </a:r>
            <a:r>
              <a:rPr lang="cs-CZ" sz="1600" dirty="0">
                <a:solidFill>
                  <a:srgbClr val="00B050"/>
                </a:solidFill>
              </a:rPr>
              <a:t>UNIVERSITY OF </a:t>
            </a:r>
            <a:r>
              <a:rPr lang="cs-CZ" sz="1600" dirty="0" smtClean="0">
                <a:solidFill>
                  <a:srgbClr val="00B050"/>
                </a:solidFill>
              </a:rPr>
              <a:t>ABERDEEN (UK)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GB" sz="1600" dirty="0"/>
              <a:t>KBBE.2010.1.4-09: Analysis of the potential of the </a:t>
            </a:r>
            <a:r>
              <a:rPr lang="en-GB" sz="1600" dirty="0">
                <a:solidFill>
                  <a:srgbClr val="EB5F0F"/>
                </a:solidFill>
              </a:rPr>
              <a:t>pine wood nematode (</a:t>
            </a:r>
            <a:r>
              <a:rPr lang="en-GB" sz="1600" i="1" dirty="0" err="1">
                <a:solidFill>
                  <a:srgbClr val="EB5F0F"/>
                </a:solidFill>
              </a:rPr>
              <a:t>Bursaphelenchus</a:t>
            </a:r>
            <a:r>
              <a:rPr lang="en-GB" sz="1600" i="1" dirty="0">
                <a:solidFill>
                  <a:srgbClr val="EB5F0F"/>
                </a:solidFill>
              </a:rPr>
              <a:t> </a:t>
            </a:r>
            <a:r>
              <a:rPr lang="en-GB" sz="1600" i="1" dirty="0" err="1">
                <a:solidFill>
                  <a:srgbClr val="EB5F0F"/>
                </a:solidFill>
              </a:rPr>
              <a:t>xylophilus</a:t>
            </a:r>
            <a:r>
              <a:rPr lang="en-GB" sz="1600" dirty="0">
                <a:solidFill>
                  <a:srgbClr val="EB5F0F"/>
                </a:solidFill>
              </a:rPr>
              <a:t>) </a:t>
            </a:r>
            <a:r>
              <a:rPr lang="en-GB" sz="1600" dirty="0"/>
              <a:t>to spread, survive and cause pine wilt in European coniferous forests in support of EU plant health policy (CP-FP) -</a:t>
            </a:r>
            <a:r>
              <a:rPr lang="en-GB" sz="1600" dirty="0">
                <a:solidFill>
                  <a:srgbClr val="EB5F0F"/>
                </a:solidFill>
              </a:rPr>
              <a:t>REPHRAME</a:t>
            </a:r>
            <a:r>
              <a:rPr lang="en-GB" sz="1600" dirty="0"/>
              <a:t>: Development of improved methods for detection, control and eradication of pine wood nematode in support of EU Plant Health </a:t>
            </a:r>
            <a:r>
              <a:rPr lang="en-GB" sz="1600" dirty="0" smtClean="0"/>
              <a:t>policy</a:t>
            </a:r>
            <a:r>
              <a:rPr lang="cs-CZ" sz="1600" dirty="0" smtClean="0"/>
              <a:t>, </a:t>
            </a:r>
            <a:r>
              <a:rPr lang="cs-CZ" sz="1600" dirty="0" err="1" smtClean="0"/>
              <a:t>coord</a:t>
            </a:r>
            <a:r>
              <a:rPr lang="cs-CZ" sz="1600" dirty="0" smtClean="0"/>
              <a:t>. </a:t>
            </a:r>
            <a:r>
              <a:rPr lang="cs-CZ" sz="1600" dirty="0">
                <a:solidFill>
                  <a:srgbClr val="00B050"/>
                </a:solidFill>
              </a:rPr>
              <a:t>FORESTRY COMMISSION RESEARCH </a:t>
            </a:r>
            <a:r>
              <a:rPr lang="cs-CZ" sz="1600" dirty="0" smtClean="0">
                <a:solidFill>
                  <a:srgbClr val="00B050"/>
                </a:solidFill>
              </a:rPr>
              <a:t>AGENCY (UK)</a:t>
            </a:r>
            <a:endParaRPr lang="cs-CZ" sz="1600" dirty="0">
              <a:solidFill>
                <a:srgbClr val="00B05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Projekty financované v 7.RP</a:t>
            </a:r>
          </a:p>
        </p:txBody>
      </p:sp>
    </p:spTree>
    <p:extLst>
      <p:ext uri="{BB962C8B-B14F-4D97-AF65-F5344CB8AC3E}">
        <p14:creationId xmlns:p14="http://schemas.microsoft.com/office/powerpoint/2010/main" val="421749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>
                <a:solidFill>
                  <a:srgbClr val="EB5F0F"/>
                </a:solidFill>
              </a:rPr>
              <a:t>WOODWISDOM-NET</a:t>
            </a:r>
            <a:r>
              <a:rPr lang="en-GB" sz="1600" dirty="0"/>
              <a:t> </a:t>
            </a:r>
            <a:r>
              <a:rPr lang="cs-CZ" sz="1600" dirty="0" smtClean="0"/>
              <a:t>2</a:t>
            </a:r>
            <a:r>
              <a:rPr lang="en-GB" sz="1600" dirty="0" smtClean="0"/>
              <a:t> </a:t>
            </a:r>
            <a:r>
              <a:rPr lang="en-GB" sz="1600" dirty="0"/>
              <a:t>(CA): ERA-Net Networking and Integration of National Programmes in the Area of </a:t>
            </a:r>
            <a:r>
              <a:rPr lang="en-GB" sz="1600" dirty="0">
                <a:solidFill>
                  <a:srgbClr val="EB5F0F"/>
                </a:solidFill>
              </a:rPr>
              <a:t>Wood Material Science and </a:t>
            </a:r>
            <a:r>
              <a:rPr lang="en-GB" sz="1600" dirty="0" smtClean="0">
                <a:solidFill>
                  <a:srgbClr val="EB5F0F"/>
                </a:solidFill>
              </a:rPr>
              <a:t>Engineering</a:t>
            </a:r>
            <a:r>
              <a:rPr lang="cs-CZ" sz="1600" dirty="0" smtClean="0">
                <a:solidFill>
                  <a:srgbClr val="EB5F0F"/>
                </a:solidFill>
              </a:rPr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TEKES (FI)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US" sz="1600" dirty="0"/>
              <a:t>KBBE.2011.1.2-08: </a:t>
            </a:r>
            <a:r>
              <a:rPr lang="en-US" sz="1600" dirty="0">
                <a:solidFill>
                  <a:srgbClr val="EB5F0F"/>
                </a:solidFill>
              </a:rPr>
              <a:t>Forest Research in the Mediterranean Region </a:t>
            </a:r>
            <a:r>
              <a:rPr lang="en-US" sz="1600" dirty="0"/>
              <a:t>–  </a:t>
            </a:r>
            <a:r>
              <a:rPr lang="en-US" sz="1600" dirty="0" smtClean="0"/>
              <a:t>ERA-NET </a:t>
            </a:r>
            <a:r>
              <a:rPr lang="en-US" sz="1600" dirty="0"/>
              <a:t>– </a:t>
            </a:r>
            <a:r>
              <a:rPr lang="en-US" sz="1600" dirty="0">
                <a:solidFill>
                  <a:srgbClr val="EB5F0F"/>
                </a:solidFill>
              </a:rPr>
              <a:t>FORESTERRA</a:t>
            </a:r>
            <a:r>
              <a:rPr lang="en-US" sz="1600" dirty="0"/>
              <a:t>: Enhancing </a:t>
            </a:r>
            <a:r>
              <a:rPr lang="en-US" sz="1600" dirty="0" err="1"/>
              <a:t>FOrest</a:t>
            </a:r>
            <a:r>
              <a:rPr lang="en-US" sz="1600" dirty="0"/>
              <a:t> </a:t>
            </a:r>
            <a:r>
              <a:rPr lang="en-US" sz="1600" dirty="0" err="1"/>
              <a:t>RESearch</a:t>
            </a:r>
            <a:r>
              <a:rPr lang="en-US" sz="1600" dirty="0"/>
              <a:t> in the </a:t>
            </a:r>
            <a:r>
              <a:rPr lang="en-US" sz="1600" dirty="0" err="1"/>
              <a:t>MediTERRAnean</a:t>
            </a:r>
            <a:r>
              <a:rPr lang="en-US" sz="1600" dirty="0"/>
              <a:t> through improved coordination and </a:t>
            </a:r>
            <a:r>
              <a:rPr lang="en-US" sz="1600" dirty="0" smtClean="0"/>
              <a:t>integration</a:t>
            </a:r>
            <a:r>
              <a:rPr lang="cs-CZ" sz="1600" dirty="0" smtClean="0"/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</a:t>
            </a:r>
            <a:r>
              <a:rPr lang="es-ES" sz="1600" dirty="0" smtClean="0">
                <a:solidFill>
                  <a:srgbClr val="00B050"/>
                </a:solidFill>
              </a:rPr>
              <a:t>MINISTERIO </a:t>
            </a:r>
            <a:r>
              <a:rPr lang="es-ES" sz="1600" dirty="0">
                <a:solidFill>
                  <a:srgbClr val="00B050"/>
                </a:solidFill>
              </a:rPr>
              <a:t>DE ECONOMIA Y </a:t>
            </a:r>
            <a:r>
              <a:rPr lang="es-ES" sz="1600" dirty="0" smtClean="0">
                <a:solidFill>
                  <a:srgbClr val="00B050"/>
                </a:solidFill>
              </a:rPr>
              <a:t>COMPETITIVIDAD</a:t>
            </a:r>
            <a:r>
              <a:rPr lang="cs-CZ" sz="1600" dirty="0">
                <a:solidFill>
                  <a:srgbClr val="00B050"/>
                </a:solidFill>
              </a:rPr>
              <a:t> </a:t>
            </a:r>
            <a:r>
              <a:rPr lang="cs-CZ" sz="1600" dirty="0" smtClean="0">
                <a:solidFill>
                  <a:srgbClr val="00B050"/>
                </a:solidFill>
              </a:rPr>
              <a:t>(ES)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GB" sz="1600" dirty="0"/>
              <a:t>KBBE-2007-1-2-05: novel </a:t>
            </a:r>
            <a:r>
              <a:rPr lang="en-GB" sz="1600" dirty="0">
                <a:solidFill>
                  <a:srgbClr val="EB5F0F"/>
                </a:solidFill>
              </a:rPr>
              <a:t>forest tree breeding </a:t>
            </a:r>
            <a:r>
              <a:rPr lang="en-GB" sz="1600" dirty="0"/>
              <a:t>(LCP) – </a:t>
            </a:r>
            <a:r>
              <a:rPr lang="en-GB" sz="1600" dirty="0">
                <a:solidFill>
                  <a:srgbClr val="EB5F0F"/>
                </a:solidFill>
              </a:rPr>
              <a:t>NOVELTREE</a:t>
            </a:r>
            <a:r>
              <a:rPr lang="en-GB" sz="1600" dirty="0"/>
              <a:t>: Novel tree breeding </a:t>
            </a:r>
            <a:r>
              <a:rPr lang="en-GB" sz="1600" dirty="0" smtClean="0"/>
              <a:t>strategies</a:t>
            </a:r>
            <a:r>
              <a:rPr lang="cs-CZ" sz="1600" dirty="0" smtClean="0"/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INRA (FR)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GB" sz="1600" dirty="0"/>
              <a:t>KBBE-2008-1-2-07: Forest energy – </a:t>
            </a:r>
            <a:r>
              <a:rPr lang="en-GB" sz="1600" dirty="0">
                <a:solidFill>
                  <a:srgbClr val="EB5F0F"/>
                </a:solidFill>
              </a:rPr>
              <a:t>short rotation forestry </a:t>
            </a:r>
            <a:r>
              <a:rPr lang="en-GB" sz="1600" dirty="0"/>
              <a:t>as a sustainable and eco-efficient land use management system </a:t>
            </a:r>
            <a:r>
              <a:rPr lang="en-GB" sz="1600" dirty="0" err="1" smtClean="0"/>
              <a:t>fo</a:t>
            </a:r>
            <a:r>
              <a:rPr lang="cs-CZ" sz="1600" dirty="0" smtClean="0"/>
              <a:t>r</a:t>
            </a:r>
            <a:r>
              <a:rPr lang="en-GB" sz="1600" dirty="0" smtClean="0"/>
              <a:t> </a:t>
            </a:r>
            <a:r>
              <a:rPr lang="en-GB" sz="1600" dirty="0"/>
              <a:t>fossil fuels substitution within CDM-projects (CSA-CA) – </a:t>
            </a:r>
            <a:r>
              <a:rPr lang="en-GB" sz="1600" dirty="0">
                <a:solidFill>
                  <a:srgbClr val="EB5F0F"/>
                </a:solidFill>
              </a:rPr>
              <a:t>BENWOOD</a:t>
            </a:r>
            <a:r>
              <a:rPr lang="en-GB" sz="1600" dirty="0"/>
              <a:t>: Coordination Actions in Support Of Sustainable And Eco-Efficient Short Rotation Forestry In CDM </a:t>
            </a:r>
            <a:r>
              <a:rPr lang="en-GB" sz="1600" dirty="0" smtClean="0"/>
              <a:t>Countries</a:t>
            </a:r>
            <a:r>
              <a:rPr lang="cs-CZ" sz="1600" dirty="0" smtClean="0"/>
              <a:t>, </a:t>
            </a:r>
            <a:r>
              <a:rPr lang="cs-CZ" sz="1600" dirty="0" err="1" smtClean="0"/>
              <a:t>coord</a:t>
            </a:r>
            <a:r>
              <a:rPr lang="cs-CZ" sz="1600" dirty="0" smtClean="0"/>
              <a:t>. </a:t>
            </a:r>
            <a:r>
              <a:rPr lang="cs-CZ" sz="1600" dirty="0">
                <a:solidFill>
                  <a:srgbClr val="00B050"/>
                </a:solidFill>
              </a:rPr>
              <a:t>ENERGIEAUTARK CONSULTING </a:t>
            </a:r>
            <a:r>
              <a:rPr lang="cs-CZ" sz="1600" dirty="0" smtClean="0">
                <a:solidFill>
                  <a:srgbClr val="00B050"/>
                </a:solidFill>
              </a:rPr>
              <a:t>GMBH (AT)</a:t>
            </a:r>
            <a:endParaRPr lang="cs-CZ" sz="1600" dirty="0">
              <a:solidFill>
                <a:srgbClr val="00B05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Projekty financované v 7.RP</a:t>
            </a:r>
          </a:p>
        </p:txBody>
      </p:sp>
    </p:spTree>
    <p:extLst>
      <p:ext uri="{BB962C8B-B14F-4D97-AF65-F5344CB8AC3E}">
        <p14:creationId xmlns:p14="http://schemas.microsoft.com/office/powerpoint/2010/main" val="15678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KBBE-2009-1-2-06: Developing new methods for valuing and marketing currently non-marketable forest functions, goods and services (SCP) – </a:t>
            </a:r>
            <a:r>
              <a:rPr lang="en-GB" sz="1600" dirty="0">
                <a:solidFill>
                  <a:srgbClr val="EB5F0F"/>
                </a:solidFill>
              </a:rPr>
              <a:t>NEWFOREX</a:t>
            </a:r>
            <a:r>
              <a:rPr lang="en-GB" sz="1600" dirty="0"/>
              <a:t>: New Ways to Value and Market </a:t>
            </a:r>
            <a:r>
              <a:rPr lang="en-GB" sz="1600" dirty="0">
                <a:solidFill>
                  <a:srgbClr val="EB5F0F"/>
                </a:solidFill>
              </a:rPr>
              <a:t>Forest </a:t>
            </a:r>
            <a:r>
              <a:rPr lang="en-GB" sz="1600" dirty="0" smtClean="0">
                <a:solidFill>
                  <a:srgbClr val="EB5F0F"/>
                </a:solidFill>
              </a:rPr>
              <a:t>Externalities</a:t>
            </a:r>
            <a:r>
              <a:rPr lang="cs-CZ" sz="1600" dirty="0" smtClean="0">
                <a:solidFill>
                  <a:srgbClr val="EB5F0F"/>
                </a:solidFill>
              </a:rPr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</a:t>
            </a:r>
            <a:r>
              <a:rPr lang="cs-CZ" sz="1600" dirty="0">
                <a:solidFill>
                  <a:srgbClr val="00B050"/>
                </a:solidFill>
              </a:rPr>
              <a:t>KØBENHAVNS </a:t>
            </a:r>
            <a:r>
              <a:rPr lang="cs-CZ" sz="1600" dirty="0" smtClean="0">
                <a:solidFill>
                  <a:srgbClr val="00B050"/>
                </a:solidFill>
              </a:rPr>
              <a:t>UNIVERSITET (DK)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GB" sz="1600" dirty="0"/>
              <a:t>KBBE-2009-1-2-07: Meeting industrial requirements on wood raw-materials quality and quantity (SCP) – </a:t>
            </a:r>
            <a:r>
              <a:rPr lang="en-GB" sz="1600" dirty="0" err="1">
                <a:solidFill>
                  <a:srgbClr val="EB5F0F"/>
                </a:solidFill>
              </a:rPr>
              <a:t>FlexWood</a:t>
            </a:r>
            <a:r>
              <a:rPr lang="en-GB" sz="1600" dirty="0"/>
              <a:t>: Flexible </a:t>
            </a:r>
            <a:r>
              <a:rPr lang="en-GB" sz="1600" dirty="0">
                <a:solidFill>
                  <a:srgbClr val="EB5F0F"/>
                </a:solidFill>
              </a:rPr>
              <a:t>Wood Supply </a:t>
            </a:r>
            <a:r>
              <a:rPr lang="en-GB" sz="1600" dirty="0" smtClean="0">
                <a:solidFill>
                  <a:srgbClr val="EB5F0F"/>
                </a:solidFill>
              </a:rPr>
              <a:t>Chain</a:t>
            </a:r>
            <a:r>
              <a:rPr lang="cs-CZ" sz="1600" dirty="0" smtClean="0">
                <a:solidFill>
                  <a:srgbClr val="00B050"/>
                </a:solidFill>
              </a:rPr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</a:t>
            </a:r>
            <a:r>
              <a:rPr lang="cs-CZ" sz="1600" dirty="0">
                <a:solidFill>
                  <a:srgbClr val="00B050"/>
                </a:solidFill>
              </a:rPr>
              <a:t>ALBERT-LUDWIGS-UNIVERSITAET </a:t>
            </a:r>
            <a:r>
              <a:rPr lang="cs-CZ" sz="1600" dirty="0" smtClean="0">
                <a:solidFill>
                  <a:srgbClr val="00B050"/>
                </a:solidFill>
              </a:rPr>
              <a:t>FREIBURG (DE)</a:t>
            </a:r>
            <a:endParaRPr lang="cs-CZ" sz="1600" dirty="0">
              <a:solidFill>
                <a:srgbClr val="00B050"/>
              </a:solidFill>
            </a:endParaRPr>
          </a:p>
          <a:p>
            <a:r>
              <a:rPr lang="en-US" sz="1600" dirty="0" smtClean="0"/>
              <a:t>KBBE.2011.1.2-07</a:t>
            </a:r>
            <a:r>
              <a:rPr lang="en-US" sz="1600" dirty="0"/>
              <a:t>: Balancing carbon storage, hazard protection and timber production in European Mountain forests (CP-FP) – </a:t>
            </a:r>
            <a:r>
              <a:rPr lang="en-US" sz="1600" dirty="0">
                <a:solidFill>
                  <a:srgbClr val="EB5F0F"/>
                </a:solidFill>
              </a:rPr>
              <a:t>ARANGE</a:t>
            </a:r>
            <a:r>
              <a:rPr lang="en-US" sz="1600" dirty="0"/>
              <a:t>: Advanced multifunctional </a:t>
            </a:r>
            <a:r>
              <a:rPr lang="en-US" sz="1600" dirty="0">
                <a:solidFill>
                  <a:srgbClr val="EB5F0F"/>
                </a:solidFill>
              </a:rPr>
              <a:t>forest management </a:t>
            </a:r>
            <a:r>
              <a:rPr lang="en-US" sz="1600" dirty="0"/>
              <a:t>in European mountain </a:t>
            </a:r>
            <a:r>
              <a:rPr lang="en-US" sz="1600" dirty="0" smtClean="0"/>
              <a:t>ranges</a:t>
            </a:r>
            <a:r>
              <a:rPr lang="cs-CZ" sz="1600" dirty="0" smtClean="0"/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</a:t>
            </a:r>
            <a:r>
              <a:rPr lang="cs-CZ" sz="1600" dirty="0">
                <a:solidFill>
                  <a:srgbClr val="00B050"/>
                </a:solidFill>
              </a:rPr>
              <a:t>UNIVERSITAET FUER BODENKULTUR </a:t>
            </a:r>
            <a:r>
              <a:rPr lang="cs-CZ" sz="1600" dirty="0" smtClean="0">
                <a:solidFill>
                  <a:srgbClr val="00B050"/>
                </a:solidFill>
              </a:rPr>
              <a:t>WIEN (AT)</a:t>
            </a:r>
          </a:p>
          <a:p>
            <a:r>
              <a:rPr lang="en-GB" sz="1600" dirty="0"/>
              <a:t>KBBE.2012.1.2-06: Multipurpose trees and </a:t>
            </a:r>
            <a:r>
              <a:rPr lang="en-GB" sz="1600" dirty="0">
                <a:solidFill>
                  <a:srgbClr val="EB5F0F"/>
                </a:solidFill>
              </a:rPr>
              <a:t>non-wood forest products</a:t>
            </a:r>
            <a:r>
              <a:rPr lang="en-GB" sz="1600" dirty="0"/>
              <a:t> for an innovative forestry in rural </a:t>
            </a:r>
            <a:r>
              <a:rPr lang="en-GB" sz="1600" dirty="0" smtClean="0"/>
              <a:t>areas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EB5F0F"/>
                </a:solidFill>
              </a:rPr>
              <a:t>STAR-TREE</a:t>
            </a:r>
            <a:r>
              <a:rPr lang="cs-CZ" sz="1600" dirty="0" smtClean="0"/>
              <a:t>, </a:t>
            </a:r>
            <a:r>
              <a:rPr lang="cs-CZ" sz="1600" dirty="0" err="1" smtClean="0">
                <a:solidFill>
                  <a:srgbClr val="00B050"/>
                </a:solidFill>
              </a:rPr>
              <a:t>coord</a:t>
            </a:r>
            <a:r>
              <a:rPr lang="cs-CZ" sz="1600" dirty="0" smtClean="0">
                <a:solidFill>
                  <a:srgbClr val="00B050"/>
                </a:solidFill>
              </a:rPr>
              <a:t>. </a:t>
            </a:r>
            <a:endParaRPr lang="cs-CZ" sz="1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rgbClr val="00B050"/>
                </a:solidFill>
              </a:rPr>
              <a:t>  EUROPEAN </a:t>
            </a:r>
            <a:r>
              <a:rPr lang="cs-CZ" sz="1600" dirty="0">
                <a:solidFill>
                  <a:srgbClr val="00B050"/>
                </a:solidFill>
              </a:rPr>
              <a:t>FOREST </a:t>
            </a:r>
            <a:r>
              <a:rPr lang="cs-CZ" sz="1600" dirty="0" smtClean="0">
                <a:solidFill>
                  <a:srgbClr val="00B050"/>
                </a:solidFill>
              </a:rPr>
              <a:t>INSTITUTE (FI)</a:t>
            </a:r>
            <a:endParaRPr lang="cs-CZ" sz="1600" dirty="0">
              <a:solidFill>
                <a:srgbClr val="00B050"/>
              </a:solidFill>
            </a:endParaRPr>
          </a:p>
          <a:p>
            <a:endParaRPr lang="cs-CZ" sz="1600" dirty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Projekty financované v 7.RP</a:t>
            </a:r>
          </a:p>
        </p:txBody>
      </p:sp>
    </p:spTree>
    <p:extLst>
      <p:ext uri="{BB962C8B-B14F-4D97-AF65-F5344CB8AC3E}">
        <p14:creationId xmlns:p14="http://schemas.microsoft.com/office/powerpoint/2010/main" val="35199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b="1" dirty="0" smtClean="0"/>
              <a:t>Poslední výzva KBBE otevřena do 5.2.2013</a:t>
            </a:r>
          </a:p>
          <a:p>
            <a:pPr eaLnBrk="1" hangingPunct="1"/>
            <a:r>
              <a:rPr lang="cs-CZ" dirty="0" smtClean="0"/>
              <a:t>KBBE.2013.1.2.-01 Agro-</a:t>
            </a:r>
            <a:r>
              <a:rPr lang="cs-CZ" dirty="0" err="1" smtClean="0"/>
              <a:t>forestry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(LIP, 6 mil. euro, 1 projekt)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KBBE.2013.1.2.-05 </a:t>
            </a:r>
            <a:r>
              <a:rPr lang="cs-CZ" dirty="0" err="1" smtClean="0"/>
              <a:t>Biological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agents</a:t>
            </a:r>
            <a:r>
              <a:rPr lang="cs-CZ" dirty="0" smtClean="0"/>
              <a:t> in </a:t>
            </a:r>
            <a:r>
              <a:rPr lang="cs-CZ" dirty="0" err="1" smtClean="0"/>
              <a:t>agriculture</a:t>
            </a:r>
            <a:r>
              <a:rPr lang="cs-CZ" dirty="0" smtClean="0"/>
              <a:t> and </a:t>
            </a:r>
            <a:r>
              <a:rPr lang="cs-CZ" dirty="0" err="1" smtClean="0"/>
              <a:t>forestry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pest and </a:t>
            </a:r>
            <a:r>
              <a:rPr lang="cs-CZ" dirty="0" err="1" smtClean="0"/>
              <a:t>pathogen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(LIP, 9 </a:t>
            </a:r>
            <a:r>
              <a:rPr lang="cs-CZ" dirty="0" err="1" smtClean="0"/>
              <a:t>mil.euro</a:t>
            </a:r>
            <a:r>
              <a:rPr lang="cs-CZ" dirty="0" smtClean="0"/>
              <a:t>, 35% pro MSP)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KBBE.2013.1.2.-07 Novel </a:t>
            </a:r>
            <a:r>
              <a:rPr lang="cs-CZ" dirty="0" err="1" smtClean="0"/>
              <a:t>practices</a:t>
            </a:r>
            <a:r>
              <a:rPr lang="cs-CZ" dirty="0" smtClean="0"/>
              <a:t> and </a:t>
            </a:r>
            <a:r>
              <a:rPr lang="cs-CZ" dirty="0" err="1" smtClean="0"/>
              <a:t>policies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sustainable</a:t>
            </a:r>
            <a:r>
              <a:rPr lang="cs-CZ" dirty="0" smtClean="0"/>
              <a:t> </a:t>
            </a:r>
            <a:r>
              <a:rPr lang="cs-CZ" dirty="0" err="1" smtClean="0"/>
              <a:t>wood</a:t>
            </a:r>
            <a:r>
              <a:rPr lang="cs-CZ" dirty="0" smtClean="0"/>
              <a:t> </a:t>
            </a:r>
            <a:r>
              <a:rPr lang="cs-CZ" dirty="0" err="1" smtClean="0"/>
              <a:t>mobilisation</a:t>
            </a:r>
            <a:r>
              <a:rPr lang="cs-CZ" dirty="0" smtClean="0"/>
              <a:t> in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forests</a:t>
            </a:r>
            <a:r>
              <a:rPr lang="cs-CZ" dirty="0" smtClean="0"/>
              <a:t> (LIP, 6 mil. Euro, 25% pro MSP)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Aktuální možnosti v 7.RP….</a:t>
            </a:r>
          </a:p>
        </p:txBody>
      </p:sp>
    </p:spTree>
    <p:extLst>
      <p:ext uri="{BB962C8B-B14F-4D97-AF65-F5344CB8AC3E}">
        <p14:creationId xmlns:p14="http://schemas.microsoft.com/office/powerpoint/2010/main" val="288571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b="1" dirty="0" smtClean="0"/>
              <a:t>Poslední výzva KBBE otevřena do 5.2.2013</a:t>
            </a:r>
          </a:p>
          <a:p>
            <a:pPr eaLnBrk="1" hangingPunct="1"/>
            <a:r>
              <a:rPr lang="cs-CZ" dirty="0" smtClean="0"/>
              <a:t>KBBE.2013.1.4.-08 </a:t>
            </a:r>
            <a:r>
              <a:rPr lang="cs-CZ" dirty="0" err="1" smtClean="0"/>
              <a:t>Boosting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outreach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 on </a:t>
            </a:r>
            <a:r>
              <a:rPr lang="cs-CZ" dirty="0" err="1" smtClean="0"/>
              <a:t>agricultural</a:t>
            </a:r>
            <a:r>
              <a:rPr lang="cs-CZ" dirty="0" smtClean="0"/>
              <a:t> and </a:t>
            </a:r>
            <a:r>
              <a:rPr lang="cs-CZ" dirty="0" err="1" smtClean="0"/>
              <a:t>forestry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and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(CP, 1 projekt, 3 mil. Euro)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/>
              <a:t>KBBE.2013.1.4.-07 </a:t>
            </a:r>
            <a:r>
              <a:rPr lang="cs-CZ" dirty="0" err="1"/>
              <a:t>Boosting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FP7 </a:t>
            </a:r>
            <a:r>
              <a:rPr lang="cs-CZ" dirty="0" err="1"/>
              <a:t>projects´results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(</a:t>
            </a:r>
            <a:r>
              <a:rPr lang="cs-CZ" dirty="0" err="1"/>
              <a:t>agriculture</a:t>
            </a:r>
            <a:r>
              <a:rPr lang="cs-CZ" dirty="0"/>
              <a:t>, </a:t>
            </a:r>
            <a:r>
              <a:rPr lang="cs-CZ" dirty="0" err="1"/>
              <a:t>forestry</a:t>
            </a:r>
            <a:r>
              <a:rPr lang="cs-CZ" dirty="0"/>
              <a:t>, </a:t>
            </a:r>
            <a:r>
              <a:rPr lang="cs-CZ" dirty="0" err="1"/>
              <a:t>fisheries</a:t>
            </a:r>
            <a:r>
              <a:rPr lang="cs-CZ" dirty="0"/>
              <a:t>, </a:t>
            </a:r>
            <a:r>
              <a:rPr lang="cs-CZ" dirty="0" err="1"/>
              <a:t>aquaculture</a:t>
            </a:r>
            <a:r>
              <a:rPr lang="cs-CZ" dirty="0"/>
              <a:t>) (CP, 1 mil. Euro na projekt, 6 projektů, 50% pro MSP)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Aktuální možnosti v 7.RP….</a:t>
            </a:r>
          </a:p>
        </p:txBody>
      </p:sp>
    </p:spTree>
    <p:extLst>
      <p:ext uri="{BB962C8B-B14F-4D97-AF65-F5344CB8AC3E}">
        <p14:creationId xmlns:p14="http://schemas.microsoft.com/office/powerpoint/2010/main" val="202431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AC74D-D175-44D6-B2B4-ED3C96022BEE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ec.europa.eu/agriculture/fore/action_plan/index_en.htm</a:t>
            </a:r>
            <a:endParaRPr lang="cs-CZ" sz="1600" dirty="0" smtClean="0"/>
          </a:p>
          <a:p>
            <a:pPr eaLnBrk="1" hangingPunct="1"/>
            <a:r>
              <a:rPr lang="cs-CZ" dirty="0" smtClean="0"/>
              <a:t>EU </a:t>
            </a:r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ec.europa.eu/agriculture/fore/forestry_strategy_en.htm</a:t>
            </a:r>
            <a:endParaRPr lang="cs-CZ" sz="1600" dirty="0" smtClean="0"/>
          </a:p>
          <a:p>
            <a:pPr eaLnBrk="1" hangingPunct="1"/>
            <a:r>
              <a:rPr lang="cs-CZ" dirty="0" smtClean="0"/>
              <a:t>Green </a:t>
            </a:r>
            <a:r>
              <a:rPr lang="cs-CZ" dirty="0" err="1" smtClean="0"/>
              <a:t>paper</a:t>
            </a:r>
            <a:r>
              <a:rPr lang="cs-CZ" dirty="0" smtClean="0"/>
              <a:t> on </a:t>
            </a:r>
            <a:r>
              <a:rPr lang="cs-CZ" dirty="0" err="1" smtClean="0"/>
              <a:t>Adaptation</a:t>
            </a:r>
            <a:r>
              <a:rPr lang="cs-CZ" dirty="0" smtClean="0"/>
              <a:t> to </a:t>
            </a:r>
            <a:r>
              <a:rPr lang="cs-CZ" dirty="0" err="1" smtClean="0"/>
              <a:t>Climate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europa.eu/legislation_summaries/environment/tackling_climate_change/l28193_en.htm</a:t>
            </a:r>
            <a:endParaRPr lang="cs-CZ" sz="1600" dirty="0" smtClean="0"/>
          </a:p>
          <a:p>
            <a:pPr eaLnBrk="1" hangingPunct="1"/>
            <a:r>
              <a:rPr lang="cs-CZ" dirty="0" err="1" smtClean="0"/>
              <a:t>Bioeconomy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ec.europa.eu/research/bioeconomy/news-events/news/20120213_en.htm</a:t>
            </a:r>
            <a:endParaRPr lang="cs-CZ" sz="1600" dirty="0" smtClean="0"/>
          </a:p>
          <a:p>
            <a:pPr eaLnBrk="1" hangingPunct="1"/>
            <a:r>
              <a:rPr lang="cs-CZ" dirty="0" err="1" smtClean="0"/>
              <a:t>Forest-based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technology </a:t>
            </a:r>
            <a:r>
              <a:rPr lang="cs-CZ" dirty="0" err="1" smtClean="0"/>
              <a:t>platform</a:t>
            </a:r>
            <a:r>
              <a:rPr lang="cs-CZ" dirty="0" smtClean="0"/>
              <a:t> –SRIA</a:t>
            </a:r>
          </a:p>
          <a:p>
            <a:pPr marL="0" indent="0" eaLnBrk="1" hangingPunct="1">
              <a:buNone/>
            </a:pPr>
            <a:r>
              <a:rPr lang="cs-CZ" sz="1600" dirty="0">
                <a:hlinkClick r:id="rId6"/>
              </a:rPr>
              <a:t>http://</a:t>
            </a:r>
            <a:r>
              <a:rPr lang="cs-CZ" sz="1600" dirty="0" smtClean="0">
                <a:hlinkClick r:id="rId6"/>
              </a:rPr>
              <a:t>www.forestplatform.org/en/strategic-research-agenda</a:t>
            </a:r>
            <a:endParaRPr lang="cs-CZ" sz="1600" dirty="0" smtClean="0"/>
          </a:p>
          <a:p>
            <a:pPr marL="0" indent="0" eaLnBrk="1" hangingPunct="1">
              <a:buNone/>
            </a:pPr>
            <a:endParaRPr lang="cs-CZ" sz="1600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Důležité strategické dokumenty</a:t>
            </a:r>
          </a:p>
        </p:txBody>
      </p:sp>
    </p:spTree>
    <p:extLst>
      <p:ext uri="{BB962C8B-B14F-4D97-AF65-F5344CB8AC3E}">
        <p14:creationId xmlns:p14="http://schemas.microsoft.com/office/powerpoint/2010/main" val="206365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2916238" y="476250"/>
            <a:ext cx="82280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147" tIns="40074" rIns="80147" bIns="40074"/>
          <a:lstStyle/>
          <a:p>
            <a:pPr marL="617801" indent="-617801" defTabSz="449437">
              <a:spcBef>
                <a:spcPts val="800"/>
              </a:spcBef>
              <a:defRPr/>
            </a:pPr>
            <a:r>
              <a:rPr lang="en-GB" sz="2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Horizon 2020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18413" y="5224463"/>
            <a:ext cx="1374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>
              <a:latin typeface="Verdana" pitchFamily="34" charset="0"/>
              <a:cs typeface="Arial" charset="0"/>
            </a:endParaRPr>
          </a:p>
        </p:txBody>
      </p:sp>
      <p:sp>
        <p:nvSpPr>
          <p:cNvPr id="4100" name="AutoShape 4"/>
          <p:cNvSpPr>
            <a:spLocks noChangeAspect="1" noChangeArrowheads="1"/>
          </p:cNvSpPr>
          <p:nvPr/>
        </p:nvSpPr>
        <p:spPr bwMode="auto">
          <a:xfrm>
            <a:off x="652463" y="862013"/>
            <a:ext cx="7278687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/>
          <a:p>
            <a:endParaRPr lang="fr-BE"/>
          </a:p>
        </p:txBody>
      </p:sp>
      <p:sp>
        <p:nvSpPr>
          <p:cNvPr id="217093" name="Oval 5"/>
          <p:cNvSpPr>
            <a:spLocks noChangeArrowheads="1"/>
          </p:cNvSpPr>
          <p:nvPr/>
        </p:nvSpPr>
        <p:spPr bwMode="auto">
          <a:xfrm>
            <a:off x="652950" y="1300184"/>
            <a:ext cx="7278819" cy="4515366"/>
          </a:xfrm>
          <a:prstGeom prst="ellipse">
            <a:avLst/>
          </a:prstGeom>
          <a:gradFill rotWithShape="1">
            <a:gsLst>
              <a:gs pos="0">
                <a:srgbClr val="99CCFF">
                  <a:gamma/>
                  <a:shade val="66667"/>
                  <a:invGamma/>
                </a:srgbClr>
              </a:gs>
              <a:gs pos="50000">
                <a:srgbClr val="99CCFF">
                  <a:alpha val="10001"/>
                </a:srgbClr>
              </a:gs>
              <a:gs pos="100000">
                <a:srgbClr val="99CCFF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147" tIns="40074" rIns="80147" bIns="40074"/>
          <a:lstStyle/>
          <a:p>
            <a:pPr defTabSz="449437">
              <a:defRPr/>
            </a:pPr>
            <a:endParaRPr lang="fr-FR" dirty="0">
              <a:cs typeface="Arial" pitchFamily="34" charset="0"/>
            </a:endParaRPr>
          </a:p>
        </p:txBody>
      </p:sp>
      <p:sp>
        <p:nvSpPr>
          <p:cNvPr id="4104" name="AutoShape 6"/>
          <p:cNvSpPr>
            <a:spLocks noChangeArrowheads="1"/>
          </p:cNvSpPr>
          <p:nvPr/>
        </p:nvSpPr>
        <p:spPr bwMode="auto">
          <a:xfrm>
            <a:off x="1203325" y="2174875"/>
            <a:ext cx="3019425" cy="1892300"/>
          </a:xfrm>
          <a:prstGeom prst="roundRect">
            <a:avLst>
              <a:gd name="adj" fmla="val 16667"/>
            </a:avLst>
          </a:prstGeom>
          <a:solidFill>
            <a:srgbClr val="00FF00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lIns="80147" tIns="40074" rIns="80147" bIns="40074"/>
          <a:lstStyle/>
          <a:p>
            <a:endParaRPr lang="fr-BE"/>
          </a:p>
        </p:txBody>
      </p:sp>
      <p:sp>
        <p:nvSpPr>
          <p:cNvPr id="4105" name="AutoShape 7"/>
          <p:cNvSpPr>
            <a:spLocks noChangeArrowheads="1"/>
          </p:cNvSpPr>
          <p:nvPr/>
        </p:nvSpPr>
        <p:spPr bwMode="auto">
          <a:xfrm>
            <a:off x="4222750" y="2174875"/>
            <a:ext cx="3022600" cy="1892300"/>
          </a:xfrm>
          <a:prstGeom prst="roundRect">
            <a:avLst>
              <a:gd name="adj" fmla="val 16667"/>
            </a:avLst>
          </a:prstGeom>
          <a:solidFill>
            <a:srgbClr val="CC99FF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lIns="80147" tIns="40074" rIns="80147" bIns="40074"/>
          <a:lstStyle/>
          <a:p>
            <a:endParaRPr lang="fr-BE"/>
          </a:p>
        </p:txBody>
      </p:sp>
      <p:sp>
        <p:nvSpPr>
          <p:cNvPr id="4106" name="AutoShape 8"/>
          <p:cNvSpPr>
            <a:spLocks noChangeArrowheads="1"/>
          </p:cNvSpPr>
          <p:nvPr/>
        </p:nvSpPr>
        <p:spPr bwMode="auto">
          <a:xfrm>
            <a:off x="2027238" y="4067175"/>
            <a:ext cx="4394200" cy="1165225"/>
          </a:xfrm>
          <a:prstGeom prst="roundRect">
            <a:avLst>
              <a:gd name="adj" fmla="val 16667"/>
            </a:avLst>
          </a:prstGeom>
          <a:solidFill>
            <a:srgbClr val="FF99CC">
              <a:alpha val="25098"/>
            </a:srgb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lIns="80147" tIns="40074" rIns="80147" bIns="40074"/>
          <a:lstStyle/>
          <a:p>
            <a:endParaRPr lang="fr-BE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4222750" y="2208213"/>
            <a:ext cx="302260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marL="157163" indent="-157163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14325" indent="79375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ts val="613"/>
              </a:spcBef>
            </a:pPr>
            <a:r>
              <a:rPr lang="en-GB" sz="1100">
                <a:solidFill>
                  <a:srgbClr val="002060"/>
                </a:solidFill>
                <a:latin typeface="Verdana" pitchFamily="34" charset="0"/>
                <a:cs typeface="Arial" charset="0"/>
              </a:rPr>
              <a:t>Creating Industrial Leadership and Competitive Frameworks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fr-BE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Leadership in enabling and industrial technologies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ICT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Nanotech., </a:t>
            </a:r>
            <a:endParaRPr lang="cs-CZ" sz="110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Materials, Manuf. and Processing 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200">
                <a:solidFill>
                  <a:srgbClr val="FF0000"/>
                </a:solidFill>
                <a:latin typeface="Verdana" pitchFamily="34" charset="0"/>
                <a:cs typeface="Arial" charset="0"/>
              </a:rPr>
              <a:t>Biotechnology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Space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Access to risk finance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Innovation in SMEs</a:t>
            </a:r>
          </a:p>
        </p:txBody>
      </p:sp>
      <p:sp>
        <p:nvSpPr>
          <p:cNvPr id="4108" name="Text Box 10"/>
          <p:cNvSpPr txBox="1">
            <a:spLocks noChangeArrowheads="1"/>
          </p:cNvSpPr>
          <p:nvPr/>
        </p:nvSpPr>
        <p:spPr bwMode="auto">
          <a:xfrm>
            <a:off x="2155825" y="4254500"/>
            <a:ext cx="411956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marL="157163" indent="-157163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ts val="613"/>
              </a:spcBef>
            </a:pPr>
            <a:r>
              <a:rPr lang="en-GB" sz="1100">
                <a:solidFill>
                  <a:srgbClr val="002060"/>
                </a:solidFill>
                <a:latin typeface="Verdana" pitchFamily="34" charset="0"/>
                <a:cs typeface="Arial" charset="0"/>
              </a:rPr>
              <a:t>Excellence in the Science Base</a:t>
            </a:r>
          </a:p>
          <a:p>
            <a:pPr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Frontier research (ERC)</a:t>
            </a:r>
          </a:p>
          <a:p>
            <a:pPr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fr-BE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Future and Emerging Technologies (FET)</a:t>
            </a:r>
            <a:endParaRPr lang="en-GB" sz="110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Skills and career development (Marie Curie)</a:t>
            </a:r>
          </a:p>
          <a:p>
            <a:pPr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1100">
                <a:solidFill>
                  <a:srgbClr val="000000"/>
                </a:solidFill>
                <a:latin typeface="Verdana" pitchFamily="34" charset="0"/>
                <a:cs typeface="Arial" charset="0"/>
              </a:rPr>
              <a:t>Research infrastructures</a:t>
            </a:r>
          </a:p>
        </p:txBody>
      </p:sp>
      <p:sp>
        <p:nvSpPr>
          <p:cNvPr id="4109" name="Text Box 11"/>
          <p:cNvSpPr txBox="1">
            <a:spLocks noChangeArrowheads="1"/>
          </p:cNvSpPr>
          <p:nvPr/>
        </p:nvSpPr>
        <p:spPr bwMode="auto">
          <a:xfrm>
            <a:off x="2163763" y="1736725"/>
            <a:ext cx="39830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marL="157163" indent="-157163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800"/>
              </a:spcBef>
            </a:pPr>
            <a:r>
              <a:rPr lang="en-GB" sz="1200" i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Shared objectives and principles </a:t>
            </a:r>
          </a:p>
          <a:p>
            <a:pPr algn="ctr" eaLnBrk="1" hangingPunct="1">
              <a:lnSpc>
                <a:spcPct val="80000"/>
              </a:lnSpc>
              <a:spcBef>
                <a:spcPts val="800"/>
              </a:spcBef>
            </a:pPr>
            <a:r>
              <a:rPr lang="en-GB" sz="1100" i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endParaRPr lang="en-GB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110" name="Text Box 23"/>
          <p:cNvSpPr txBox="1">
            <a:spLocks noChangeArrowheads="1"/>
          </p:cNvSpPr>
          <p:nvPr/>
        </p:nvSpPr>
        <p:spPr bwMode="auto">
          <a:xfrm>
            <a:off x="1149350" y="2089150"/>
            <a:ext cx="3021013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 defTabSz="838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95288" indent="-236538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ts val="613"/>
              </a:spcBef>
            </a:pPr>
            <a:endParaRPr lang="en-GB" sz="11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>
              <a:lnSpc>
                <a:spcPct val="60000"/>
              </a:lnSpc>
              <a:spcBef>
                <a:spcPts val="613"/>
              </a:spcBef>
            </a:pPr>
            <a:r>
              <a:rPr lang="en-GB" sz="1100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Tackling Societal Challenges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nl-NL" sz="9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Health, demographic change and wellbeing</a:t>
            </a:r>
            <a:endParaRPr lang="en-GB" sz="9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900" dirty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Food security, sustainable agriculture and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</a:pPr>
            <a:r>
              <a:rPr lang="en-GB" sz="900" dirty="0">
                <a:solidFill>
                  <a:srgbClr val="FF0000"/>
                </a:solidFill>
                <a:latin typeface="Verdana" pitchFamily="34" charset="0"/>
                <a:cs typeface="Arial" charset="0"/>
              </a:rPr>
              <a:t>	the bio-based economy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9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Secure, clean and efficient energy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9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Smart, green and integrated transport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900" dirty="0">
                <a:solidFill>
                  <a:srgbClr val="EB5F0F"/>
                </a:solidFill>
                <a:latin typeface="Verdana" pitchFamily="34" charset="0"/>
                <a:cs typeface="Arial" charset="0"/>
              </a:rPr>
              <a:t>Climate action, resource efficiency and raw materials</a:t>
            </a:r>
          </a:p>
          <a:p>
            <a:pPr lvl="1" eaLnBrk="1" hangingPunct="1">
              <a:lnSpc>
                <a:spcPct val="60000"/>
              </a:lnSpc>
              <a:spcBef>
                <a:spcPts val="613"/>
              </a:spcBef>
              <a:buFont typeface="Symbol" pitchFamily="18" charset="2"/>
              <a:buChar char="-"/>
            </a:pPr>
            <a:r>
              <a:rPr lang="en-GB" sz="9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Inclusive, innovative and secure societies</a:t>
            </a:r>
            <a:endParaRPr lang="fr-BE" sz="9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lvl="1" algn="ctr" eaLnBrk="1" hangingPunct="1">
              <a:lnSpc>
                <a:spcPct val="60000"/>
              </a:lnSpc>
              <a:spcBef>
                <a:spcPts val="613"/>
              </a:spcBef>
            </a:pPr>
            <a:endParaRPr lang="en-GB" sz="1100" i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4111" name="AutoShape 24"/>
          <p:cNvSpPr>
            <a:spLocks noChangeArrowheads="1"/>
          </p:cNvSpPr>
          <p:nvPr/>
        </p:nvSpPr>
        <p:spPr bwMode="auto">
          <a:xfrm rot="10800000">
            <a:off x="3125788" y="4010025"/>
            <a:ext cx="2335212" cy="2492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8640 w 21600"/>
              <a:gd name="T13" fmla="*/ 4245 h 21600"/>
              <a:gd name="T14" fmla="*/ 12960 w 21600"/>
              <a:gd name="T15" fmla="*/ 1906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917" y="7631"/>
                </a:lnTo>
                <a:lnTo>
                  <a:pt x="8640" y="7631"/>
                </a:lnTo>
                <a:lnTo>
                  <a:pt x="8640" y="12710"/>
                </a:lnTo>
                <a:lnTo>
                  <a:pt x="5187" y="12710"/>
                </a:lnTo>
                <a:lnTo>
                  <a:pt x="5187" y="10176"/>
                </a:lnTo>
                <a:lnTo>
                  <a:pt x="0" y="15888"/>
                </a:lnTo>
                <a:lnTo>
                  <a:pt x="5187" y="21600"/>
                </a:lnTo>
                <a:lnTo>
                  <a:pt x="5187" y="19065"/>
                </a:lnTo>
                <a:lnTo>
                  <a:pt x="16413" y="19065"/>
                </a:lnTo>
                <a:lnTo>
                  <a:pt x="16413" y="21600"/>
                </a:lnTo>
                <a:lnTo>
                  <a:pt x="21600" y="15888"/>
                </a:lnTo>
                <a:lnTo>
                  <a:pt x="16413" y="10176"/>
                </a:lnTo>
                <a:lnTo>
                  <a:pt x="16413" y="12710"/>
                </a:lnTo>
                <a:lnTo>
                  <a:pt x="12960" y="12710"/>
                </a:lnTo>
                <a:lnTo>
                  <a:pt x="12960" y="7631"/>
                </a:lnTo>
                <a:lnTo>
                  <a:pt x="14683" y="7631"/>
                </a:lnTo>
                <a:lnTo>
                  <a:pt x="10800" y="0"/>
                </a:lnTo>
                <a:close/>
              </a:path>
            </a:pathLst>
          </a:cu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 lIns="80147" tIns="40074" rIns="80147" bIns="40074"/>
          <a:lstStyle/>
          <a:p>
            <a:endParaRPr lang="cs-CZ"/>
          </a:p>
        </p:txBody>
      </p:sp>
      <p:sp>
        <p:nvSpPr>
          <p:cNvPr id="4112" name="Text Box 25"/>
          <p:cNvSpPr txBox="1">
            <a:spLocks noChangeArrowheads="1"/>
          </p:cNvSpPr>
          <p:nvPr/>
        </p:nvSpPr>
        <p:spPr bwMode="auto">
          <a:xfrm>
            <a:off x="1335088" y="4186238"/>
            <a:ext cx="5667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700">
                <a:latin typeface="Verdana" pitchFamily="34" charset="0"/>
                <a:cs typeface="Arial" charset="0"/>
              </a:rPr>
              <a:t>EIT</a:t>
            </a:r>
          </a:p>
          <a:p>
            <a:pPr eaLnBrk="1" hangingPunct="1"/>
            <a:r>
              <a:rPr lang="en-GB" sz="1700">
                <a:latin typeface="Verdana" pitchFamily="34" charset="0"/>
                <a:cs typeface="Arial" charset="0"/>
              </a:rPr>
              <a:t>JRC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DA392-7044-4D98-A1B7-D66209762E6B}" type="slidenum">
              <a:rPr lang="cs-CZ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3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208D5-27F4-4B6E-BD7A-1474F61F50BC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0" dirty="0" err="1" smtClean="0"/>
              <a:t>Social</a:t>
            </a:r>
            <a:r>
              <a:rPr lang="cs-CZ" b="0" dirty="0" smtClean="0"/>
              <a:t> </a:t>
            </a:r>
            <a:r>
              <a:rPr lang="cs-CZ" b="0" dirty="0" err="1" smtClean="0"/>
              <a:t>challenge</a:t>
            </a:r>
            <a:r>
              <a:rPr lang="cs-CZ" b="0" dirty="0" smtClean="0"/>
              <a:t> -Food </a:t>
            </a:r>
            <a:r>
              <a:rPr lang="cs-CZ" b="0" dirty="0" err="1" smtClean="0"/>
              <a:t>Security</a:t>
            </a:r>
            <a:r>
              <a:rPr lang="cs-CZ" b="0" dirty="0" smtClean="0"/>
              <a:t>, </a:t>
            </a:r>
            <a:r>
              <a:rPr lang="cs-CZ" b="0" dirty="0" err="1" smtClean="0"/>
              <a:t>sustainable</a:t>
            </a:r>
            <a:r>
              <a:rPr lang="cs-CZ" b="0" dirty="0" smtClean="0"/>
              <a:t> </a:t>
            </a:r>
            <a:r>
              <a:rPr lang="cs-CZ" b="0" dirty="0" err="1" smtClean="0"/>
              <a:t>agriculture</a:t>
            </a:r>
            <a:r>
              <a:rPr lang="cs-CZ" b="0" dirty="0" smtClean="0"/>
              <a:t>…..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281293" cy="5445224"/>
          </a:xfrm>
        </p:spPr>
        <p:txBody>
          <a:bodyPr/>
          <a:lstStyle/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Zvýšení efektivity produkce, zvládnutí klimatických změn, udržitelné zemědělství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 půdních zdrojů, antimikrobiální rezistence, ekosystémové služby,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zemědělských a lesnických systémů a technologií, podpora venkovských oblastí…</a:t>
            </a:r>
            <a:endParaRPr lang="cs-CZ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Bezpečná a udržitelná produkce potravin a zdravá výživa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Obsahuje problematiku z 7.RP, větší důraz na potravinové zabezpečení v globálním měřítku, vzdělávání spotřebitelů, inovace v potravinářském průmyslu, úspora vody a energie, redukce potrav. Odpadů</a:t>
            </a:r>
          </a:p>
          <a:p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Potenciál vodních biologických zdrojů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Snížení závislosti Evropy na dovozu ryb a mořských produktů, mořské biotechnologie</a:t>
            </a:r>
          </a:p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Udržitelný a konkurenceschopný biotechnologický průmysl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Podpora nízkouhlíkového hospodářství, </a:t>
            </a:r>
            <a:r>
              <a:rPr lang="cs-CZ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biorafinerie</a:t>
            </a: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rozvoj trhu pro bioprodukty</a:t>
            </a:r>
            <a:endParaRPr lang="cs-CZ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081AE-A9A5-468D-9061-4120BCF9840A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2.1 Udržitelné zemědělství a lesnictví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2.1.1 </a:t>
            </a:r>
            <a:r>
              <a:rPr lang="cs-CZ" smtClean="0">
                <a:solidFill>
                  <a:srgbClr val="FF0000"/>
                </a:solidFill>
              </a:rPr>
              <a:t>Efektivnější produkce, zmírnění dopadu klimatických změn, udržitelnost 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</a:t>
            </a:r>
            <a:r>
              <a:rPr lang="cs-CZ" sz="1400" smtClean="0"/>
              <a:t>- zvýšení produktivity, adaptace rostlin, zvířat a produkčních systémů na měnící se prostředí a klima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	- nižší spotřeba energie, méně odpadů, méně emisí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      - potravinové zabezpečení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      - využití biomasy a vedlejších produktů ze zemědělství a lesnictví pro nepotravinářské produkty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       - vyšší výkonnost rostlin, zvířat, mikroorganismů při účinnějším využití vody, živin, energie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	 - rozmanitost produkčních systémů (konvenční, ekologické zemědělství)</a:t>
            </a:r>
          </a:p>
          <a:p>
            <a:pPr marL="538163" lvl="1" indent="0" eaLnBrk="1" hangingPunct="1">
              <a:buFontTx/>
              <a:buNone/>
            </a:pPr>
            <a:r>
              <a:rPr lang="cs-CZ" sz="1400" smtClean="0"/>
              <a:t>       - konvenční i moderní metody šlechtění, lepší využití genetických zdrojů</a:t>
            </a:r>
            <a:endParaRPr lang="cs-CZ" smtClean="0"/>
          </a:p>
          <a:p>
            <a:pPr marL="538163" lvl="1" indent="0" eaLnBrk="1" hangingPunct="1">
              <a:buFontTx/>
              <a:buNone/>
            </a:pPr>
            <a:r>
              <a:rPr lang="cs-CZ" smtClean="0"/>
              <a:t>	 </a:t>
            </a:r>
          </a:p>
          <a:p>
            <a:pPr eaLnBrk="1" hangingPunct="1"/>
            <a:endParaRPr lang="cs-CZ" smtClean="0"/>
          </a:p>
          <a:p>
            <a:pPr marL="538163" lvl="1" indent="0" eaLnBrk="1" hangingPunct="1">
              <a:buFontTx/>
              <a:buNone/>
            </a:pPr>
            <a:endParaRPr lang="cs-CZ" smtClean="0"/>
          </a:p>
          <a:p>
            <a:pPr marL="538163" lvl="1" indent="0" eaLnBrk="1" hangingPunct="1">
              <a:buFontTx/>
              <a:buNone/>
            </a:pPr>
            <a:endParaRPr lang="cs-CZ" smtClean="0"/>
          </a:p>
          <a:p>
            <a:pPr marL="538163" lvl="1" indent="0" eaLnBrk="1" hangingPunct="1">
              <a:buFontTx/>
              <a:buNone/>
            </a:pPr>
            <a:endParaRPr lang="cs-CZ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H2020 – Pilíř III – Potravinové zabezpečení…</a:t>
            </a:r>
          </a:p>
        </p:txBody>
      </p:sp>
    </p:spTree>
    <p:extLst>
      <p:ext uri="{BB962C8B-B14F-4D97-AF65-F5344CB8AC3E}">
        <p14:creationId xmlns:p14="http://schemas.microsoft.com/office/powerpoint/2010/main" val="2195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D88B13-F9D4-4B23-8ADB-E9F1B85B869B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2.1 Udržitelné zemědělství a lesnictví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2.1.1 </a:t>
            </a:r>
            <a:r>
              <a:rPr lang="cs-CZ" smtClean="0">
                <a:solidFill>
                  <a:srgbClr val="FF0000"/>
                </a:solidFill>
              </a:rPr>
              <a:t>Efektivnější produkce, zmírnění dopadu klimatických změn, udržitelnost </a:t>
            </a:r>
            <a:r>
              <a:rPr lang="cs-CZ" smtClean="0"/>
              <a:t>(pokrač.) 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- půdní management, půdní úrodnost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     - zdraví rostlin a zvířat, integrovaná ochrana rostlin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     - choroby zvířat včetně zoonóz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     - antimikrobiální rezistence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     - animal welfare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- základní výzkum relevantních biologických otázek</a:t>
            </a:r>
          </a:p>
          <a:p>
            <a:pPr marL="538163" lvl="1" indent="0" eaLnBrk="1" hangingPunct="1">
              <a:buFontTx/>
              <a:buNone/>
            </a:pPr>
            <a:endParaRPr lang="cs-CZ" smtClean="0"/>
          </a:p>
          <a:p>
            <a:pPr marL="538163" lvl="1" indent="0" eaLnBrk="1" hangingPunct="1">
              <a:buFontTx/>
              <a:buNone/>
            </a:pPr>
            <a:endParaRPr lang="cs-CZ" smtClean="0"/>
          </a:p>
          <a:p>
            <a:pPr marL="538163" lvl="1" indent="0" eaLnBrk="1" hangingPunct="1">
              <a:buFontTx/>
              <a:buNone/>
            </a:pPr>
            <a:endParaRPr lang="cs-CZ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H2020 – Pilíř III – Potravinové zabezpečení….</a:t>
            </a:r>
          </a:p>
        </p:txBody>
      </p:sp>
    </p:spTree>
    <p:extLst>
      <p:ext uri="{BB962C8B-B14F-4D97-AF65-F5344CB8AC3E}">
        <p14:creationId xmlns:p14="http://schemas.microsoft.com/office/powerpoint/2010/main" val="29219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2856D-F03A-4DD1-805C-C450BF4B6BD4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2.3. Udržitelný konkurenceschopný bio-průmysl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2.4.1 </a:t>
            </a:r>
            <a:r>
              <a:rPr lang="cs-CZ" smtClean="0">
                <a:solidFill>
                  <a:srgbClr val="FF0000"/>
                </a:solidFill>
              </a:rPr>
              <a:t>Posílení biohospodářství pro bio-průmysl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-  využití pozemních i vodních biologických zdrojů, minimalizace vedlejších environmentálních účinků, vývoj bio-produktů, biologicky aktivních látek s novými vlastnostmi, zhodnocení obnovitelných zdrojů, bio-odpadu, vedlejších produktů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2.4.2. </a:t>
            </a:r>
            <a:r>
              <a:rPr lang="cs-CZ" smtClean="0">
                <a:solidFill>
                  <a:srgbClr val="FF0000"/>
                </a:solidFill>
              </a:rPr>
              <a:t>Rozvoj integrovaných biorafinérií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-  důraz na produkci produktů s vyšší přidanou hodnotou, strategie pro zajištění dostatečných zdrojů surovin, rozšíření typů biomasy pro využití ve druhé a třetí generaci biorafinérií (bioodpad, průmyslové vedlejší produkty..)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2.4.3. </a:t>
            </a:r>
            <a:r>
              <a:rPr lang="cs-CZ" smtClean="0">
                <a:solidFill>
                  <a:srgbClr val="FF0000"/>
                </a:solidFill>
              </a:rPr>
              <a:t>Rozvoj trhů pro bio-produkty a procesy</a:t>
            </a:r>
          </a:p>
          <a:p>
            <a:pPr marL="538163" lvl="1" indent="0" eaLnBrk="1" hangingPunct="1">
              <a:buFontTx/>
              <a:buNone/>
            </a:pPr>
            <a:r>
              <a:rPr lang="cs-CZ" smtClean="0"/>
              <a:t>	- standardizace (obsah bio-složky, funkcionalita, biodegradabilita), metodiky pro hodnocení životního cyklu)</a:t>
            </a:r>
          </a:p>
          <a:p>
            <a:pPr marL="538163" lvl="1" indent="0" eaLnBrk="1" hangingPunct="1">
              <a:buFontTx/>
              <a:buNone/>
            </a:pPr>
            <a:endParaRPr lang="cs-CZ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H2020 – Pilíř III – Potravinové zabezpečení….</a:t>
            </a:r>
          </a:p>
        </p:txBody>
      </p:sp>
    </p:spTree>
    <p:extLst>
      <p:ext uri="{BB962C8B-B14F-4D97-AF65-F5344CB8AC3E}">
        <p14:creationId xmlns:p14="http://schemas.microsoft.com/office/powerpoint/2010/main" val="15281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1750" y="428625"/>
            <a:ext cx="6248722" cy="942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200" dirty="0" smtClean="0"/>
              <a:t>Životní prostředí a H2020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7"/>
            <a:ext cx="7992888" cy="424847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HORIZON 2020 v oblasti ŽP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cs-CZ" sz="1600" b="0" dirty="0" smtClean="0"/>
              <a:t>jedna ze společenských výzev: </a:t>
            </a:r>
            <a:r>
              <a:rPr lang="cs-CZ" sz="1600" b="0" dirty="0" smtClean="0">
                <a:solidFill>
                  <a:srgbClr val="C00000"/>
                </a:solidFill>
              </a:rPr>
              <a:t>Ochrana klimatu, </a:t>
            </a:r>
            <a:r>
              <a:rPr lang="cs-CZ" sz="1600" b="0" dirty="0">
                <a:solidFill>
                  <a:srgbClr val="C00000"/>
                </a:solidFill>
              </a:rPr>
              <a:t>efektivní využívání zdrojů a suroviny </a:t>
            </a:r>
            <a:r>
              <a:rPr lang="cs-CZ" sz="1600" b="0" dirty="0"/>
              <a:t>(</a:t>
            </a:r>
            <a:r>
              <a:rPr lang="cs-CZ" sz="1600" b="0" dirty="0" err="1"/>
              <a:t>Climate</a:t>
            </a:r>
            <a:r>
              <a:rPr lang="cs-CZ" sz="1600" b="0" dirty="0"/>
              <a:t> </a:t>
            </a:r>
            <a:r>
              <a:rPr lang="cs-CZ" sz="1600" b="0" dirty="0" err="1"/>
              <a:t>action</a:t>
            </a:r>
            <a:r>
              <a:rPr lang="cs-CZ" sz="1600" b="0" dirty="0"/>
              <a:t>, </a:t>
            </a:r>
            <a:r>
              <a:rPr lang="cs-CZ" sz="1600" b="0" dirty="0" err="1" smtClean="0"/>
              <a:t>resource</a:t>
            </a:r>
            <a:r>
              <a:rPr lang="cs-CZ" sz="1600" b="0" dirty="0" smtClean="0"/>
              <a:t> </a:t>
            </a:r>
            <a:r>
              <a:rPr lang="cs-CZ" sz="1600" b="0" dirty="0" err="1"/>
              <a:t>efficiency</a:t>
            </a:r>
            <a:r>
              <a:rPr lang="cs-CZ" sz="1600" b="0" dirty="0"/>
              <a:t> and </a:t>
            </a:r>
            <a:r>
              <a:rPr lang="cs-CZ" sz="1600" b="0" dirty="0" err="1"/>
              <a:t>raw</a:t>
            </a:r>
            <a:r>
              <a:rPr lang="cs-CZ" sz="1600" b="0" dirty="0"/>
              <a:t> </a:t>
            </a:r>
            <a:r>
              <a:rPr lang="cs-CZ" sz="1600" b="0" dirty="0" err="1" smtClean="0"/>
              <a:t>materials</a:t>
            </a:r>
            <a:r>
              <a:rPr lang="cs-CZ" sz="1600" b="0" dirty="0" smtClean="0"/>
              <a:t>)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cs-CZ" sz="1600" b="0" dirty="0" smtClean="0"/>
              <a:t>předpokládaný rozpočet 3 573 </a:t>
            </a:r>
            <a:r>
              <a:rPr lang="cs-CZ" sz="1600" b="0" dirty="0"/>
              <a:t>mil. </a:t>
            </a:r>
            <a:r>
              <a:rPr lang="cs-CZ" sz="1600" b="0" dirty="0" smtClean="0"/>
              <a:t>Eur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cs-CZ" sz="1600" b="0" dirty="0" smtClean="0"/>
              <a:t>výdaje </a:t>
            </a:r>
            <a:r>
              <a:rPr lang="cs-CZ" sz="1600" b="0" dirty="0"/>
              <a:t>související s </a:t>
            </a:r>
            <a:r>
              <a:rPr lang="cs-CZ" sz="1600" b="0" dirty="0" smtClean="0"/>
              <a:t>klimatem by </a:t>
            </a:r>
            <a:r>
              <a:rPr lang="cs-CZ" sz="1600" b="0" dirty="0"/>
              <a:t>měly překročit 35 % </a:t>
            </a:r>
            <a:r>
              <a:rPr lang="cs-CZ" sz="1600" b="0" dirty="0" smtClean="0"/>
              <a:t>rozpočtu</a:t>
            </a:r>
          </a:p>
          <a:p>
            <a:pPr eaLnBrk="1" hangingPunct="1">
              <a:defRPr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2877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1750" y="428625"/>
            <a:ext cx="6104706" cy="942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HORIZON 2020 – ochrana klimatu, </a:t>
            </a:r>
            <a:r>
              <a:rPr lang="cs-CZ" dirty="0"/>
              <a:t>efektivní využívání zdrojů a suroviny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424936" cy="4013622"/>
          </a:xfrm>
        </p:spPr>
        <p:txBody>
          <a:bodyPr/>
          <a:lstStyle/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en-US" sz="1500" dirty="0" err="1" smtClean="0"/>
              <a:t>Boj</a:t>
            </a:r>
            <a:r>
              <a:rPr lang="en-US" sz="1500" dirty="0" smtClean="0"/>
              <a:t> s </a:t>
            </a:r>
            <a:r>
              <a:rPr lang="en-US" sz="1500" dirty="0" err="1" smtClean="0"/>
              <a:t>klimatickými</a:t>
            </a:r>
            <a:r>
              <a:rPr lang="en-US" sz="1500" dirty="0" smtClean="0"/>
              <a:t> </a:t>
            </a:r>
            <a:r>
              <a:rPr lang="en-US" sz="1500" dirty="0" err="1" smtClean="0"/>
              <a:t>změnami</a:t>
            </a:r>
            <a:r>
              <a:rPr lang="en-US" sz="1500" dirty="0" smtClean="0"/>
              <a:t> a </a:t>
            </a:r>
            <a:r>
              <a:rPr lang="en-US" sz="1500" dirty="0" err="1" smtClean="0"/>
              <a:t>adaptace</a:t>
            </a:r>
            <a:r>
              <a:rPr lang="en-US" sz="1500" dirty="0" smtClean="0"/>
              <a:t> </a:t>
            </a:r>
            <a:r>
              <a:rPr lang="en-US" sz="1500" dirty="0" err="1" smtClean="0"/>
              <a:t>na</a:t>
            </a:r>
            <a:r>
              <a:rPr lang="en-US" sz="1500" dirty="0" smtClean="0"/>
              <a:t> </a:t>
            </a:r>
            <a:r>
              <a:rPr lang="en-US" sz="1500" dirty="0" err="1" smtClean="0"/>
              <a:t>ně</a:t>
            </a:r>
            <a:r>
              <a:rPr lang="en-US" sz="1500" dirty="0" smtClean="0"/>
              <a:t> (Fighting and adapting to climate change)</a:t>
            </a:r>
            <a:endParaRPr lang="cs-CZ" sz="1500" dirty="0" smtClean="0"/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cs-CZ" sz="1500" b="1" dirty="0" smtClean="0"/>
              <a:t>Udržitelné zacházení s přírodními zdroji a ekosystémy (</a:t>
            </a:r>
            <a:r>
              <a:rPr lang="cs-CZ" sz="1500" b="1" dirty="0" err="1" smtClean="0"/>
              <a:t>Sustainably</a:t>
            </a:r>
            <a:r>
              <a:rPr lang="cs-CZ" sz="1500" b="1" dirty="0" smtClean="0"/>
              <a:t> </a:t>
            </a:r>
            <a:r>
              <a:rPr lang="cs-CZ" sz="1500" b="1" dirty="0" err="1" smtClean="0"/>
              <a:t>managing</a:t>
            </a:r>
            <a:r>
              <a:rPr lang="cs-CZ" sz="1500" b="1" dirty="0" smtClean="0"/>
              <a:t> natural </a:t>
            </a:r>
            <a:r>
              <a:rPr lang="cs-CZ" sz="1500" b="1" dirty="0" err="1" smtClean="0"/>
              <a:t>resources</a:t>
            </a:r>
            <a:r>
              <a:rPr lang="cs-CZ" sz="1500" b="1" dirty="0" smtClean="0"/>
              <a:t> and </a:t>
            </a:r>
            <a:r>
              <a:rPr lang="cs-CZ" sz="1500" b="1" dirty="0" err="1" smtClean="0"/>
              <a:t>ecosystems</a:t>
            </a:r>
            <a:r>
              <a:rPr lang="cs-CZ" sz="1500" b="1" dirty="0" smtClean="0"/>
              <a:t>)</a:t>
            </a:r>
          </a:p>
          <a:p>
            <a:pPr marL="1181100" lvl="2" indent="-285750" eaLnBrk="1" hangingPunct="1">
              <a:buFont typeface="Wingdings" pitchFamily="2" charset="2"/>
              <a:buChar char="Ø"/>
              <a:defRPr/>
            </a:pPr>
            <a:r>
              <a:rPr lang="cs-CZ" sz="1400" dirty="0"/>
              <a:t>f</a:t>
            </a:r>
            <a:r>
              <a:rPr lang="cs-CZ" sz="1400" dirty="0" smtClean="0"/>
              <a:t>ungování ekosystémů, interakce se společností, efektivní rozhodování</a:t>
            </a:r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cs-CZ" sz="1500" dirty="0" smtClean="0"/>
              <a:t>Zajištění udržitelných dodávek neenergetických a nezemědělských surovin (</a:t>
            </a:r>
            <a:r>
              <a:rPr lang="cs-CZ" sz="1500" dirty="0" err="1" smtClean="0"/>
              <a:t>Ensuring</a:t>
            </a:r>
            <a:r>
              <a:rPr lang="cs-CZ" sz="1500" dirty="0" smtClean="0"/>
              <a:t> </a:t>
            </a:r>
            <a:r>
              <a:rPr lang="cs-CZ" sz="1500" dirty="0" err="1" smtClean="0"/>
              <a:t>the</a:t>
            </a:r>
            <a:r>
              <a:rPr lang="cs-CZ" sz="1500" dirty="0" smtClean="0"/>
              <a:t> </a:t>
            </a:r>
            <a:r>
              <a:rPr lang="cs-CZ" sz="1500" dirty="0" err="1" smtClean="0"/>
              <a:t>sustainable</a:t>
            </a:r>
            <a:r>
              <a:rPr lang="cs-CZ" sz="1500" dirty="0" smtClean="0"/>
              <a:t> </a:t>
            </a:r>
            <a:r>
              <a:rPr lang="cs-CZ" sz="1500" dirty="0" err="1" smtClean="0"/>
              <a:t>supply</a:t>
            </a:r>
            <a:r>
              <a:rPr lang="cs-CZ" sz="1500" dirty="0" smtClean="0"/>
              <a:t> </a:t>
            </a:r>
            <a:r>
              <a:rPr lang="cs-CZ" sz="1500" dirty="0" err="1" smtClean="0"/>
              <a:t>of</a:t>
            </a:r>
            <a:r>
              <a:rPr lang="cs-CZ" sz="1500" dirty="0" smtClean="0"/>
              <a:t> non-</a:t>
            </a:r>
            <a:r>
              <a:rPr lang="cs-CZ" sz="1500" dirty="0" err="1" smtClean="0"/>
              <a:t>energy</a:t>
            </a:r>
            <a:r>
              <a:rPr lang="cs-CZ" sz="1500" dirty="0" smtClean="0"/>
              <a:t> and non-</a:t>
            </a:r>
            <a:r>
              <a:rPr lang="cs-CZ" sz="1500" dirty="0" err="1" smtClean="0"/>
              <a:t>agricultural</a:t>
            </a:r>
            <a:r>
              <a:rPr lang="cs-CZ" sz="1500" dirty="0" smtClean="0"/>
              <a:t> </a:t>
            </a:r>
            <a:r>
              <a:rPr lang="cs-CZ" sz="1500" dirty="0" err="1" smtClean="0"/>
              <a:t>raw</a:t>
            </a:r>
            <a:r>
              <a:rPr lang="cs-CZ" sz="1500" dirty="0" smtClean="0"/>
              <a:t> </a:t>
            </a:r>
            <a:r>
              <a:rPr lang="cs-CZ" sz="1500" dirty="0" err="1" smtClean="0"/>
              <a:t>materials</a:t>
            </a:r>
            <a:r>
              <a:rPr lang="cs-CZ" sz="1500" dirty="0" smtClean="0"/>
              <a:t>)</a:t>
            </a:r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cs-CZ" sz="1500" dirty="0" smtClean="0"/>
              <a:t>Umožnění přechodu k zelené ekonomice prostřednictvím </a:t>
            </a:r>
            <a:r>
              <a:rPr lang="cs-CZ" sz="1500" dirty="0" err="1" smtClean="0"/>
              <a:t>ekoinovací</a:t>
            </a:r>
            <a:r>
              <a:rPr lang="cs-CZ" sz="1500" dirty="0" smtClean="0"/>
              <a:t> (</a:t>
            </a:r>
            <a:r>
              <a:rPr lang="cs-CZ" sz="1500" dirty="0" err="1" smtClean="0"/>
              <a:t>Enabling</a:t>
            </a:r>
            <a:r>
              <a:rPr lang="cs-CZ" sz="1500" dirty="0" smtClean="0"/>
              <a:t> </a:t>
            </a:r>
            <a:r>
              <a:rPr lang="cs-CZ" sz="1500" dirty="0" err="1" smtClean="0"/>
              <a:t>the</a:t>
            </a:r>
            <a:r>
              <a:rPr lang="cs-CZ" sz="1500" dirty="0" smtClean="0"/>
              <a:t> </a:t>
            </a:r>
            <a:r>
              <a:rPr lang="cs-CZ" sz="1500" dirty="0" err="1" smtClean="0"/>
              <a:t>transition</a:t>
            </a:r>
            <a:r>
              <a:rPr lang="cs-CZ" sz="1500" dirty="0" smtClean="0"/>
              <a:t> </a:t>
            </a:r>
            <a:r>
              <a:rPr lang="cs-CZ" sz="1500" dirty="0" err="1" smtClean="0"/>
              <a:t>towards</a:t>
            </a:r>
            <a:r>
              <a:rPr lang="cs-CZ" sz="1500" dirty="0" smtClean="0"/>
              <a:t> a green </a:t>
            </a:r>
            <a:r>
              <a:rPr lang="cs-CZ" sz="1500" dirty="0" err="1" smtClean="0"/>
              <a:t>economy</a:t>
            </a:r>
            <a:r>
              <a:rPr lang="cs-CZ" sz="1500" dirty="0" smtClean="0"/>
              <a:t> </a:t>
            </a:r>
            <a:r>
              <a:rPr lang="cs-CZ" sz="1500" dirty="0" err="1" smtClean="0"/>
              <a:t>through</a:t>
            </a:r>
            <a:r>
              <a:rPr lang="cs-CZ" sz="1500" dirty="0" smtClean="0"/>
              <a:t> </a:t>
            </a:r>
            <a:r>
              <a:rPr lang="cs-CZ" sz="1500" dirty="0" err="1" smtClean="0"/>
              <a:t>eco-innovation</a:t>
            </a:r>
            <a:r>
              <a:rPr lang="cs-CZ" sz="1500" dirty="0" smtClean="0"/>
              <a:t>)</a:t>
            </a:r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cs-CZ" sz="1500" dirty="0" smtClean="0"/>
              <a:t>Rozvoj komplexních a dlouhodobých systémů sledování životního prostředí a environmentálních informačních systémů (</a:t>
            </a:r>
            <a:r>
              <a:rPr lang="cs-CZ" sz="1500" dirty="0" err="1" smtClean="0"/>
              <a:t>Developing</a:t>
            </a:r>
            <a:r>
              <a:rPr lang="cs-CZ" sz="1500" dirty="0" smtClean="0"/>
              <a:t> </a:t>
            </a:r>
            <a:r>
              <a:rPr lang="cs-CZ" sz="1500" dirty="0" err="1" smtClean="0"/>
              <a:t>comprehensive</a:t>
            </a:r>
            <a:r>
              <a:rPr lang="cs-CZ" sz="1500" dirty="0" smtClean="0"/>
              <a:t> and </a:t>
            </a:r>
            <a:r>
              <a:rPr lang="cs-CZ" sz="1500" dirty="0" err="1" smtClean="0"/>
              <a:t>sustained</a:t>
            </a:r>
            <a:r>
              <a:rPr lang="cs-CZ" sz="1500" dirty="0" smtClean="0"/>
              <a:t> </a:t>
            </a:r>
            <a:r>
              <a:rPr lang="cs-CZ" sz="1500" dirty="0" err="1" smtClean="0"/>
              <a:t>global</a:t>
            </a:r>
            <a:r>
              <a:rPr lang="cs-CZ" sz="1500" dirty="0" smtClean="0"/>
              <a:t> </a:t>
            </a:r>
            <a:r>
              <a:rPr lang="cs-CZ" sz="1500" dirty="0" err="1" smtClean="0"/>
              <a:t>environmental</a:t>
            </a:r>
            <a:r>
              <a:rPr lang="cs-CZ" sz="1500" dirty="0" smtClean="0"/>
              <a:t> </a:t>
            </a:r>
            <a:r>
              <a:rPr lang="cs-CZ" sz="1500" dirty="0" err="1" smtClean="0"/>
              <a:t>observation</a:t>
            </a:r>
            <a:r>
              <a:rPr lang="cs-CZ" sz="1500" dirty="0" smtClean="0"/>
              <a:t> and </a:t>
            </a:r>
            <a:r>
              <a:rPr lang="cs-CZ" sz="1500" dirty="0" err="1" smtClean="0"/>
              <a:t>information</a:t>
            </a:r>
            <a:r>
              <a:rPr lang="cs-CZ" sz="1500" dirty="0" smtClean="0"/>
              <a:t> </a:t>
            </a:r>
            <a:r>
              <a:rPr lang="cs-CZ" sz="1500" dirty="0" err="1" smtClean="0"/>
              <a:t>systems</a:t>
            </a:r>
            <a:r>
              <a:rPr lang="cs-CZ" sz="1500" dirty="0" smtClean="0"/>
              <a:t>)</a:t>
            </a:r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r>
              <a:rPr lang="cs-CZ" sz="1500" dirty="0" smtClean="0"/>
              <a:t>Kulturní dědictví (</a:t>
            </a:r>
            <a:r>
              <a:rPr lang="cs-CZ" sz="1500" dirty="0" err="1" smtClean="0"/>
              <a:t>Cultural</a:t>
            </a:r>
            <a:r>
              <a:rPr lang="cs-CZ" sz="1500" dirty="0" smtClean="0"/>
              <a:t> </a:t>
            </a:r>
            <a:r>
              <a:rPr lang="cs-CZ" sz="1500" dirty="0" err="1" smtClean="0"/>
              <a:t>heritage</a:t>
            </a:r>
            <a:r>
              <a:rPr lang="cs-CZ" sz="1500" dirty="0" smtClean="0"/>
              <a:t>)</a:t>
            </a:r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endParaRPr lang="cs-CZ" dirty="0"/>
          </a:p>
          <a:p>
            <a:pPr marL="733425" lvl="1" indent="-285750" eaLnBrk="1" hangingPunct="1">
              <a:buFont typeface="Wingdings" pitchFamily="2" charset="2"/>
              <a:buChar char="Ø"/>
              <a:defRPr/>
            </a:pPr>
            <a:endParaRPr lang="cs-CZ" b="0" dirty="0" smtClean="0"/>
          </a:p>
          <a:p>
            <a:pPr marL="285750" indent="-285750" eaLnBrk="1" hangingPunct="1"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1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4873D-6327-4D4D-96A8-256E2950ABC7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Okruhy aktivit:</a:t>
            </a:r>
          </a:p>
          <a:p>
            <a:pPr lvl="1" eaLnBrk="1" hangingPunct="1">
              <a:defRPr/>
            </a:pPr>
            <a:r>
              <a:rPr lang="cs-CZ" dirty="0" smtClean="0"/>
              <a:t>Podpora </a:t>
            </a:r>
            <a:r>
              <a:rPr lang="cs-CZ" dirty="0" smtClean="0">
                <a:solidFill>
                  <a:srgbClr val="FF0000"/>
                </a:solidFill>
              </a:rPr>
              <a:t>špičkových biotechnologií </a:t>
            </a:r>
            <a:r>
              <a:rPr lang="cs-CZ" dirty="0" smtClean="0"/>
              <a:t>jako hybné síly budoucích inovací, </a:t>
            </a:r>
          </a:p>
          <a:p>
            <a:pPr lvl="1" eaLnBrk="1" hangingPunct="1">
              <a:defRPr/>
            </a:pPr>
            <a:r>
              <a:rPr lang="cs-CZ" dirty="0" smtClean="0"/>
              <a:t>Usnadnění přenosu výsledků výzkumu pro zavedení nových aplikací</a:t>
            </a:r>
          </a:p>
          <a:p>
            <a:pPr lvl="1" eaLnBrk="1" hangingPunct="1"/>
            <a:r>
              <a:rPr lang="cs-CZ" dirty="0"/>
              <a:t>Rozvoj </a:t>
            </a:r>
            <a:r>
              <a:rPr lang="cs-CZ" dirty="0">
                <a:solidFill>
                  <a:srgbClr val="FF0000"/>
                </a:solidFill>
              </a:rPr>
              <a:t>průmyslových procesů založených na biotechnologii </a:t>
            </a:r>
            <a:r>
              <a:rPr lang="cs-CZ" dirty="0"/>
              <a:t>– (chemický průmysl, zdravotnictví, energetický průmysl, </a:t>
            </a:r>
            <a:r>
              <a:rPr lang="cs-CZ" dirty="0">
                <a:solidFill>
                  <a:srgbClr val="FF0000"/>
                </a:solidFill>
              </a:rPr>
              <a:t>průmysl papíru a celulózy</a:t>
            </a:r>
            <a:r>
              <a:rPr lang="cs-CZ" dirty="0"/>
              <a:t>, textilní průmysl, potravinářský průmysl, škrobárenství…), </a:t>
            </a:r>
          </a:p>
          <a:p>
            <a:pPr lvl="1" eaLnBrk="1" hangingPunct="1"/>
            <a:r>
              <a:rPr lang="cs-CZ" dirty="0">
                <a:solidFill>
                  <a:srgbClr val="FF0000"/>
                </a:solidFill>
              </a:rPr>
              <a:t>Nové produkty a procesy splňující potřeby průmyslu a společnosti</a:t>
            </a:r>
            <a:r>
              <a:rPr lang="cs-CZ" dirty="0"/>
              <a:t>, ekologičtější biotechnologické alternativy tradičních technologií, detekce, monitoring, prevence a likvidace environmentálního znečištění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/>
          </a:p>
          <a:p>
            <a:pPr marL="538163" lvl="1" indent="0" eaLnBrk="1" hangingPunct="1">
              <a:buFontTx/>
              <a:buNone/>
              <a:defRPr/>
            </a:pPr>
            <a:endParaRPr lang="cs-CZ" dirty="0" smtClean="0"/>
          </a:p>
          <a:p>
            <a:pPr marL="538163" lvl="1" indent="0" eaLnBrk="1" hangingPunct="1">
              <a:buFontTx/>
              <a:buNone/>
              <a:defRPr/>
            </a:pPr>
            <a:endParaRPr lang="cs-CZ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H2020 – Pilíř II - Biotechnologie</a:t>
            </a:r>
          </a:p>
        </p:txBody>
      </p:sp>
    </p:spTree>
    <p:extLst>
      <p:ext uri="{BB962C8B-B14F-4D97-AF65-F5344CB8AC3E}">
        <p14:creationId xmlns:p14="http://schemas.microsoft.com/office/powerpoint/2010/main" val="15708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C-prezentace CZ (2)">
  <a:themeElements>
    <a:clrScheme name="TC-prezentace CZ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C-prezentace CZ (2)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C-prezentace CZ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TC-prezentace CZ (2)</Template>
  <TotalTime>3207</TotalTime>
  <Words>1337</Words>
  <Application>Microsoft Office PowerPoint</Application>
  <PresentationFormat>Předvádění na obrazovce (4:3)</PresentationFormat>
  <Paragraphs>168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TC-prezentace CZ (2)</vt:lpstr>
      <vt:lpstr>FP7, H2020 – příležitosti pro lesnický výzkum</vt:lpstr>
      <vt:lpstr>Prezentace aplikace PowerPoint</vt:lpstr>
      <vt:lpstr>Social challenge -Food Security, sustainable agriculture…..</vt:lpstr>
      <vt:lpstr>H2020 – Pilíř III – Potravinové zabezpečení…</vt:lpstr>
      <vt:lpstr>H2020 – Pilíř III – Potravinové zabezpečení….</vt:lpstr>
      <vt:lpstr>H2020 – Pilíř III – Potravinové zabezpečení….</vt:lpstr>
      <vt:lpstr>Životní prostředí a H2020</vt:lpstr>
      <vt:lpstr>HORIZON 2020 – ochrana klimatu, efektivní využívání zdrojů a suroviny </vt:lpstr>
      <vt:lpstr>H2020 – Pilíř II - Biotechnologie</vt:lpstr>
      <vt:lpstr>H2020 – Pilíř II - Biotechnologie</vt:lpstr>
      <vt:lpstr>Projekty financované v 7.RP</vt:lpstr>
      <vt:lpstr>Projekty financované v 7.RP</vt:lpstr>
      <vt:lpstr>Projekty financované v 7.RP</vt:lpstr>
      <vt:lpstr>Projekty financované v 7.RP</vt:lpstr>
      <vt:lpstr>Projekty financované v 7.RP</vt:lpstr>
      <vt:lpstr>Aktuální možnosti v 7.RP….</vt:lpstr>
      <vt:lpstr>Aktuální možnosti v 7.RP….</vt:lpstr>
      <vt:lpstr>Důležité strategické dokumenty</vt:lpstr>
    </vt:vector>
  </TitlesOfParts>
  <Company>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tc</dc:creator>
  <cp:lastModifiedBy>Konickova Nada TC</cp:lastModifiedBy>
  <cp:revision>104</cp:revision>
  <cp:lastPrinted>2012-02-06T13:27:33Z</cp:lastPrinted>
  <dcterms:created xsi:type="dcterms:W3CDTF">2010-06-22T13:44:44Z</dcterms:created>
  <dcterms:modified xsi:type="dcterms:W3CDTF">2012-11-08T12:59:13Z</dcterms:modified>
</cp:coreProperties>
</file>